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3"/>
  </p:notesMasterIdLst>
  <p:sldIdLst>
    <p:sldId id="256" r:id="rId2"/>
    <p:sldId id="266" r:id="rId3"/>
    <p:sldId id="257" r:id="rId4"/>
    <p:sldId id="258" r:id="rId5"/>
    <p:sldId id="259" r:id="rId6"/>
    <p:sldId id="260" r:id="rId7"/>
    <p:sldId id="261" r:id="rId8"/>
    <p:sldId id="262" r:id="rId9"/>
    <p:sldId id="263" r:id="rId10"/>
    <p:sldId id="264"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Style clair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BAF711-13AF-42A3-AD33-EC9A9E8423DD}" type="datetimeFigureOut">
              <a:rPr lang="fr-FR" smtClean="0"/>
              <a:t>21/05/2025</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AB3153-1F77-4CE4-8FC9-0D5DE11844C7}" type="slidenum">
              <a:rPr lang="fr-FR" smtClean="0"/>
              <a:t>‹N°›</a:t>
            </a:fld>
            <a:endParaRPr lang="fr-FR"/>
          </a:p>
        </p:txBody>
      </p:sp>
    </p:spTree>
    <p:extLst>
      <p:ext uri="{BB962C8B-B14F-4D97-AF65-F5344CB8AC3E}">
        <p14:creationId xmlns:p14="http://schemas.microsoft.com/office/powerpoint/2010/main" val="34514522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r>
              <a:rPr lang="fr-FR"/>
              <a:t>23/04/2020</a:t>
            </a:r>
          </a:p>
        </p:txBody>
      </p:sp>
      <p:sp>
        <p:nvSpPr>
          <p:cNvPr id="5" name="Footer Placeholder 4"/>
          <p:cNvSpPr>
            <a:spLocks noGrp="1"/>
          </p:cNvSpPr>
          <p:nvPr>
            <p:ph type="ftr" sz="quarter" idx="11"/>
          </p:nvPr>
        </p:nvSpPr>
        <p:spPr/>
        <p:txBody>
          <a:bodyPr/>
          <a:lstStyle/>
          <a:p>
            <a:r>
              <a:rPr lang="fr-FR"/>
              <a:t>DONAVOL - contact@donavol.fr </a:t>
            </a:r>
          </a:p>
        </p:txBody>
      </p:sp>
      <p:sp>
        <p:nvSpPr>
          <p:cNvPr id="6" name="Slide Number Placeholder 5"/>
          <p:cNvSpPr>
            <a:spLocks noGrp="1"/>
          </p:cNvSpPr>
          <p:nvPr>
            <p:ph type="sldNum" sz="quarter" idx="12"/>
          </p:nvPr>
        </p:nvSpPr>
        <p:spPr/>
        <p:txBody>
          <a:bodyPr/>
          <a:lstStyle/>
          <a:p>
            <a:fld id="{A48D2DAF-FABC-4CD0-864E-9A0E3FF113D0}" type="slidenum">
              <a:rPr lang="fr-FR" smtClean="0"/>
              <a:t>‹N°›</a:t>
            </a:fld>
            <a:endParaRPr lang="fr-FR"/>
          </a:p>
        </p:txBody>
      </p:sp>
    </p:spTree>
    <p:extLst>
      <p:ext uri="{BB962C8B-B14F-4D97-AF65-F5344CB8AC3E}">
        <p14:creationId xmlns:p14="http://schemas.microsoft.com/office/powerpoint/2010/main" val="34847009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r>
              <a:rPr lang="fr-FR"/>
              <a:t>23/04/2020</a:t>
            </a:r>
          </a:p>
        </p:txBody>
      </p:sp>
      <p:sp>
        <p:nvSpPr>
          <p:cNvPr id="5" name="Footer Placeholder 4"/>
          <p:cNvSpPr>
            <a:spLocks noGrp="1"/>
          </p:cNvSpPr>
          <p:nvPr>
            <p:ph type="ftr" sz="quarter" idx="11"/>
          </p:nvPr>
        </p:nvSpPr>
        <p:spPr/>
        <p:txBody>
          <a:bodyPr/>
          <a:lstStyle/>
          <a:p>
            <a:r>
              <a:rPr lang="fr-FR"/>
              <a:t>DONAVOL - contact@donavol.fr </a:t>
            </a:r>
          </a:p>
        </p:txBody>
      </p:sp>
      <p:sp>
        <p:nvSpPr>
          <p:cNvPr id="6" name="Slide Number Placeholder 5"/>
          <p:cNvSpPr>
            <a:spLocks noGrp="1"/>
          </p:cNvSpPr>
          <p:nvPr>
            <p:ph type="sldNum" sz="quarter" idx="12"/>
          </p:nvPr>
        </p:nvSpPr>
        <p:spPr/>
        <p:txBody>
          <a:bodyPr/>
          <a:lstStyle/>
          <a:p>
            <a:fld id="{A48D2DAF-FABC-4CD0-864E-9A0E3FF113D0}" type="slidenum">
              <a:rPr lang="fr-FR" smtClean="0"/>
              <a:t>‹N°›</a:t>
            </a:fld>
            <a:endParaRPr lang="fr-FR"/>
          </a:p>
        </p:txBody>
      </p:sp>
    </p:spTree>
    <p:extLst>
      <p:ext uri="{BB962C8B-B14F-4D97-AF65-F5344CB8AC3E}">
        <p14:creationId xmlns:p14="http://schemas.microsoft.com/office/powerpoint/2010/main" val="3744453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r>
              <a:rPr lang="fr-FR"/>
              <a:t>23/04/2020</a:t>
            </a:r>
          </a:p>
        </p:txBody>
      </p:sp>
      <p:sp>
        <p:nvSpPr>
          <p:cNvPr id="5" name="Footer Placeholder 4"/>
          <p:cNvSpPr>
            <a:spLocks noGrp="1"/>
          </p:cNvSpPr>
          <p:nvPr>
            <p:ph type="ftr" sz="quarter" idx="11"/>
          </p:nvPr>
        </p:nvSpPr>
        <p:spPr/>
        <p:txBody>
          <a:bodyPr/>
          <a:lstStyle/>
          <a:p>
            <a:r>
              <a:rPr lang="fr-FR"/>
              <a:t>DONAVOL - contact@donavol.fr </a:t>
            </a:r>
          </a:p>
        </p:txBody>
      </p:sp>
      <p:sp>
        <p:nvSpPr>
          <p:cNvPr id="6" name="Slide Number Placeholder 5"/>
          <p:cNvSpPr>
            <a:spLocks noGrp="1"/>
          </p:cNvSpPr>
          <p:nvPr>
            <p:ph type="sldNum" sz="quarter" idx="12"/>
          </p:nvPr>
        </p:nvSpPr>
        <p:spPr/>
        <p:txBody>
          <a:bodyPr/>
          <a:lstStyle/>
          <a:p>
            <a:fld id="{A48D2DAF-FABC-4CD0-864E-9A0E3FF113D0}" type="slidenum">
              <a:rPr lang="fr-FR" smtClean="0"/>
              <a:t>‹N°›</a:t>
            </a:fld>
            <a:endParaRPr lang="fr-F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8191223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r>
              <a:rPr lang="fr-FR"/>
              <a:t>23/04/2020</a:t>
            </a:r>
          </a:p>
        </p:txBody>
      </p:sp>
      <p:sp>
        <p:nvSpPr>
          <p:cNvPr id="5" name="Footer Placeholder 4"/>
          <p:cNvSpPr>
            <a:spLocks noGrp="1"/>
          </p:cNvSpPr>
          <p:nvPr>
            <p:ph type="ftr" sz="quarter" idx="11"/>
          </p:nvPr>
        </p:nvSpPr>
        <p:spPr/>
        <p:txBody>
          <a:bodyPr/>
          <a:lstStyle/>
          <a:p>
            <a:r>
              <a:rPr lang="fr-FR"/>
              <a:t>DONAVOL - contact@donavol.fr </a:t>
            </a:r>
          </a:p>
        </p:txBody>
      </p:sp>
      <p:sp>
        <p:nvSpPr>
          <p:cNvPr id="6" name="Slide Number Placeholder 5"/>
          <p:cNvSpPr>
            <a:spLocks noGrp="1"/>
          </p:cNvSpPr>
          <p:nvPr>
            <p:ph type="sldNum" sz="quarter" idx="12"/>
          </p:nvPr>
        </p:nvSpPr>
        <p:spPr/>
        <p:txBody>
          <a:bodyPr/>
          <a:lstStyle/>
          <a:p>
            <a:fld id="{A48D2DAF-FABC-4CD0-864E-9A0E3FF113D0}" type="slidenum">
              <a:rPr lang="fr-FR" smtClean="0"/>
              <a:t>‹N°›</a:t>
            </a:fld>
            <a:endParaRPr lang="fr-FR"/>
          </a:p>
        </p:txBody>
      </p:sp>
    </p:spTree>
    <p:extLst>
      <p:ext uri="{BB962C8B-B14F-4D97-AF65-F5344CB8AC3E}">
        <p14:creationId xmlns:p14="http://schemas.microsoft.com/office/powerpoint/2010/main" val="21269902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r>
              <a:rPr lang="fr-FR"/>
              <a:t>23/04/2020</a:t>
            </a:r>
          </a:p>
        </p:txBody>
      </p:sp>
      <p:sp>
        <p:nvSpPr>
          <p:cNvPr id="5" name="Footer Placeholder 4"/>
          <p:cNvSpPr>
            <a:spLocks noGrp="1"/>
          </p:cNvSpPr>
          <p:nvPr>
            <p:ph type="ftr" sz="quarter" idx="11"/>
          </p:nvPr>
        </p:nvSpPr>
        <p:spPr/>
        <p:txBody>
          <a:bodyPr/>
          <a:lstStyle/>
          <a:p>
            <a:r>
              <a:rPr lang="fr-FR"/>
              <a:t>DONAVOL - contact@donavol.fr </a:t>
            </a:r>
          </a:p>
        </p:txBody>
      </p:sp>
      <p:sp>
        <p:nvSpPr>
          <p:cNvPr id="6" name="Slide Number Placeholder 5"/>
          <p:cNvSpPr>
            <a:spLocks noGrp="1"/>
          </p:cNvSpPr>
          <p:nvPr>
            <p:ph type="sldNum" sz="quarter" idx="12"/>
          </p:nvPr>
        </p:nvSpPr>
        <p:spPr/>
        <p:txBody>
          <a:bodyPr/>
          <a:lstStyle/>
          <a:p>
            <a:fld id="{A48D2DAF-FABC-4CD0-864E-9A0E3FF113D0}" type="slidenum">
              <a:rPr lang="fr-FR" smtClean="0"/>
              <a:t>‹N°›</a:t>
            </a:fld>
            <a:endParaRPr lang="fr-F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754347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r>
              <a:rPr lang="fr-FR"/>
              <a:t>23/04/2020</a:t>
            </a:r>
          </a:p>
        </p:txBody>
      </p:sp>
      <p:sp>
        <p:nvSpPr>
          <p:cNvPr id="5" name="Footer Placeholder 4"/>
          <p:cNvSpPr>
            <a:spLocks noGrp="1"/>
          </p:cNvSpPr>
          <p:nvPr>
            <p:ph type="ftr" sz="quarter" idx="11"/>
          </p:nvPr>
        </p:nvSpPr>
        <p:spPr/>
        <p:txBody>
          <a:bodyPr/>
          <a:lstStyle/>
          <a:p>
            <a:r>
              <a:rPr lang="fr-FR"/>
              <a:t>DONAVOL - contact@donavol.fr </a:t>
            </a:r>
          </a:p>
        </p:txBody>
      </p:sp>
      <p:sp>
        <p:nvSpPr>
          <p:cNvPr id="6" name="Slide Number Placeholder 5"/>
          <p:cNvSpPr>
            <a:spLocks noGrp="1"/>
          </p:cNvSpPr>
          <p:nvPr>
            <p:ph type="sldNum" sz="quarter" idx="12"/>
          </p:nvPr>
        </p:nvSpPr>
        <p:spPr/>
        <p:txBody>
          <a:bodyPr/>
          <a:lstStyle/>
          <a:p>
            <a:fld id="{A48D2DAF-FABC-4CD0-864E-9A0E3FF113D0}" type="slidenum">
              <a:rPr lang="fr-FR" smtClean="0"/>
              <a:t>‹N°›</a:t>
            </a:fld>
            <a:endParaRPr lang="fr-FR"/>
          </a:p>
        </p:txBody>
      </p:sp>
    </p:spTree>
    <p:extLst>
      <p:ext uri="{BB962C8B-B14F-4D97-AF65-F5344CB8AC3E}">
        <p14:creationId xmlns:p14="http://schemas.microsoft.com/office/powerpoint/2010/main" val="35339850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r>
              <a:rPr lang="fr-FR"/>
              <a:t>23/04/2020</a:t>
            </a:r>
          </a:p>
        </p:txBody>
      </p:sp>
      <p:sp>
        <p:nvSpPr>
          <p:cNvPr id="5" name="Footer Placeholder 4"/>
          <p:cNvSpPr>
            <a:spLocks noGrp="1"/>
          </p:cNvSpPr>
          <p:nvPr>
            <p:ph type="ftr" sz="quarter" idx="11"/>
          </p:nvPr>
        </p:nvSpPr>
        <p:spPr/>
        <p:txBody>
          <a:bodyPr/>
          <a:lstStyle/>
          <a:p>
            <a:r>
              <a:rPr lang="fr-FR"/>
              <a:t>DONAVOL - contact@donavol.fr </a:t>
            </a:r>
          </a:p>
        </p:txBody>
      </p:sp>
      <p:sp>
        <p:nvSpPr>
          <p:cNvPr id="6" name="Slide Number Placeholder 5"/>
          <p:cNvSpPr>
            <a:spLocks noGrp="1"/>
          </p:cNvSpPr>
          <p:nvPr>
            <p:ph type="sldNum" sz="quarter" idx="12"/>
          </p:nvPr>
        </p:nvSpPr>
        <p:spPr/>
        <p:txBody>
          <a:bodyPr/>
          <a:lstStyle/>
          <a:p>
            <a:fld id="{A48D2DAF-FABC-4CD0-864E-9A0E3FF113D0}" type="slidenum">
              <a:rPr lang="fr-FR" smtClean="0"/>
              <a:t>‹N°›</a:t>
            </a:fld>
            <a:endParaRPr lang="fr-FR"/>
          </a:p>
        </p:txBody>
      </p:sp>
    </p:spTree>
    <p:extLst>
      <p:ext uri="{BB962C8B-B14F-4D97-AF65-F5344CB8AC3E}">
        <p14:creationId xmlns:p14="http://schemas.microsoft.com/office/powerpoint/2010/main" val="19898528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r>
              <a:rPr lang="fr-FR"/>
              <a:t>23/04/2020</a:t>
            </a:r>
          </a:p>
        </p:txBody>
      </p:sp>
      <p:sp>
        <p:nvSpPr>
          <p:cNvPr id="5" name="Footer Placeholder 4"/>
          <p:cNvSpPr>
            <a:spLocks noGrp="1"/>
          </p:cNvSpPr>
          <p:nvPr>
            <p:ph type="ftr" sz="quarter" idx="11"/>
          </p:nvPr>
        </p:nvSpPr>
        <p:spPr/>
        <p:txBody>
          <a:bodyPr/>
          <a:lstStyle/>
          <a:p>
            <a:r>
              <a:rPr lang="fr-FR"/>
              <a:t>DONAVOL - contact@donavol.fr </a:t>
            </a:r>
          </a:p>
        </p:txBody>
      </p:sp>
      <p:sp>
        <p:nvSpPr>
          <p:cNvPr id="6" name="Slide Number Placeholder 5"/>
          <p:cNvSpPr>
            <a:spLocks noGrp="1"/>
          </p:cNvSpPr>
          <p:nvPr>
            <p:ph type="sldNum" sz="quarter" idx="12"/>
          </p:nvPr>
        </p:nvSpPr>
        <p:spPr/>
        <p:txBody>
          <a:bodyPr/>
          <a:lstStyle/>
          <a:p>
            <a:fld id="{A48D2DAF-FABC-4CD0-864E-9A0E3FF113D0}" type="slidenum">
              <a:rPr lang="fr-FR" smtClean="0"/>
              <a:t>‹N°›</a:t>
            </a:fld>
            <a:endParaRPr lang="fr-FR"/>
          </a:p>
        </p:txBody>
      </p:sp>
    </p:spTree>
    <p:extLst>
      <p:ext uri="{BB962C8B-B14F-4D97-AF65-F5344CB8AC3E}">
        <p14:creationId xmlns:p14="http://schemas.microsoft.com/office/powerpoint/2010/main" val="1386689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r>
              <a:rPr lang="fr-FR"/>
              <a:t>23/04/2020</a:t>
            </a:r>
          </a:p>
        </p:txBody>
      </p:sp>
      <p:sp>
        <p:nvSpPr>
          <p:cNvPr id="5" name="Footer Placeholder 4"/>
          <p:cNvSpPr>
            <a:spLocks noGrp="1"/>
          </p:cNvSpPr>
          <p:nvPr>
            <p:ph type="ftr" sz="quarter" idx="11"/>
          </p:nvPr>
        </p:nvSpPr>
        <p:spPr/>
        <p:txBody>
          <a:bodyPr/>
          <a:lstStyle/>
          <a:p>
            <a:r>
              <a:rPr lang="fr-FR"/>
              <a:t>DONAVOL - contact@donavol.fr </a:t>
            </a:r>
          </a:p>
        </p:txBody>
      </p:sp>
      <p:sp>
        <p:nvSpPr>
          <p:cNvPr id="6" name="Slide Number Placeholder 5"/>
          <p:cNvSpPr>
            <a:spLocks noGrp="1"/>
          </p:cNvSpPr>
          <p:nvPr>
            <p:ph type="sldNum" sz="quarter" idx="12"/>
          </p:nvPr>
        </p:nvSpPr>
        <p:spPr/>
        <p:txBody>
          <a:bodyPr/>
          <a:lstStyle/>
          <a:p>
            <a:fld id="{A48D2DAF-FABC-4CD0-864E-9A0E3FF113D0}" type="slidenum">
              <a:rPr lang="fr-FR" smtClean="0"/>
              <a:t>‹N°›</a:t>
            </a:fld>
            <a:endParaRPr lang="fr-FR"/>
          </a:p>
        </p:txBody>
      </p:sp>
    </p:spTree>
    <p:extLst>
      <p:ext uri="{BB962C8B-B14F-4D97-AF65-F5344CB8AC3E}">
        <p14:creationId xmlns:p14="http://schemas.microsoft.com/office/powerpoint/2010/main" val="3454668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r>
              <a:rPr lang="fr-FR"/>
              <a:t>23/04/2020</a:t>
            </a:r>
          </a:p>
        </p:txBody>
      </p:sp>
      <p:sp>
        <p:nvSpPr>
          <p:cNvPr id="5" name="Footer Placeholder 4"/>
          <p:cNvSpPr>
            <a:spLocks noGrp="1"/>
          </p:cNvSpPr>
          <p:nvPr>
            <p:ph type="ftr" sz="quarter" idx="11"/>
          </p:nvPr>
        </p:nvSpPr>
        <p:spPr/>
        <p:txBody>
          <a:bodyPr/>
          <a:lstStyle/>
          <a:p>
            <a:r>
              <a:rPr lang="fr-FR"/>
              <a:t>DONAVOL - contact@donavol.fr </a:t>
            </a:r>
          </a:p>
        </p:txBody>
      </p:sp>
      <p:sp>
        <p:nvSpPr>
          <p:cNvPr id="6" name="Slide Number Placeholder 5"/>
          <p:cNvSpPr>
            <a:spLocks noGrp="1"/>
          </p:cNvSpPr>
          <p:nvPr>
            <p:ph type="sldNum" sz="quarter" idx="12"/>
          </p:nvPr>
        </p:nvSpPr>
        <p:spPr/>
        <p:txBody>
          <a:bodyPr/>
          <a:lstStyle/>
          <a:p>
            <a:fld id="{A48D2DAF-FABC-4CD0-864E-9A0E3FF113D0}" type="slidenum">
              <a:rPr lang="fr-FR" smtClean="0"/>
              <a:t>‹N°›</a:t>
            </a:fld>
            <a:endParaRPr lang="fr-FR"/>
          </a:p>
        </p:txBody>
      </p:sp>
    </p:spTree>
    <p:extLst>
      <p:ext uri="{BB962C8B-B14F-4D97-AF65-F5344CB8AC3E}">
        <p14:creationId xmlns:p14="http://schemas.microsoft.com/office/powerpoint/2010/main" val="2559349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r>
              <a:rPr lang="fr-FR"/>
              <a:t>23/04/2020</a:t>
            </a:r>
          </a:p>
        </p:txBody>
      </p:sp>
      <p:sp>
        <p:nvSpPr>
          <p:cNvPr id="6" name="Footer Placeholder 5"/>
          <p:cNvSpPr>
            <a:spLocks noGrp="1"/>
          </p:cNvSpPr>
          <p:nvPr>
            <p:ph type="ftr" sz="quarter" idx="11"/>
          </p:nvPr>
        </p:nvSpPr>
        <p:spPr/>
        <p:txBody>
          <a:bodyPr/>
          <a:lstStyle/>
          <a:p>
            <a:r>
              <a:rPr lang="fr-FR"/>
              <a:t>DONAVOL - contact@donavol.fr </a:t>
            </a:r>
          </a:p>
        </p:txBody>
      </p:sp>
      <p:sp>
        <p:nvSpPr>
          <p:cNvPr id="7" name="Slide Number Placeholder 6"/>
          <p:cNvSpPr>
            <a:spLocks noGrp="1"/>
          </p:cNvSpPr>
          <p:nvPr>
            <p:ph type="sldNum" sz="quarter" idx="12"/>
          </p:nvPr>
        </p:nvSpPr>
        <p:spPr/>
        <p:txBody>
          <a:bodyPr/>
          <a:lstStyle/>
          <a:p>
            <a:fld id="{A48D2DAF-FABC-4CD0-864E-9A0E3FF113D0}" type="slidenum">
              <a:rPr lang="fr-FR" smtClean="0"/>
              <a:t>‹N°›</a:t>
            </a:fld>
            <a:endParaRPr lang="fr-FR"/>
          </a:p>
        </p:txBody>
      </p:sp>
    </p:spTree>
    <p:extLst>
      <p:ext uri="{BB962C8B-B14F-4D97-AF65-F5344CB8AC3E}">
        <p14:creationId xmlns:p14="http://schemas.microsoft.com/office/powerpoint/2010/main" val="3852634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r>
              <a:rPr lang="fr-FR"/>
              <a:t>23/04/2020</a:t>
            </a:r>
          </a:p>
        </p:txBody>
      </p:sp>
      <p:sp>
        <p:nvSpPr>
          <p:cNvPr id="8" name="Footer Placeholder 7"/>
          <p:cNvSpPr>
            <a:spLocks noGrp="1"/>
          </p:cNvSpPr>
          <p:nvPr>
            <p:ph type="ftr" sz="quarter" idx="11"/>
          </p:nvPr>
        </p:nvSpPr>
        <p:spPr/>
        <p:txBody>
          <a:bodyPr/>
          <a:lstStyle/>
          <a:p>
            <a:r>
              <a:rPr lang="fr-FR"/>
              <a:t>DONAVOL - contact@donavol.fr </a:t>
            </a:r>
          </a:p>
        </p:txBody>
      </p:sp>
      <p:sp>
        <p:nvSpPr>
          <p:cNvPr id="9" name="Slide Number Placeholder 8"/>
          <p:cNvSpPr>
            <a:spLocks noGrp="1"/>
          </p:cNvSpPr>
          <p:nvPr>
            <p:ph type="sldNum" sz="quarter" idx="12"/>
          </p:nvPr>
        </p:nvSpPr>
        <p:spPr/>
        <p:txBody>
          <a:bodyPr/>
          <a:lstStyle/>
          <a:p>
            <a:fld id="{A48D2DAF-FABC-4CD0-864E-9A0E3FF113D0}" type="slidenum">
              <a:rPr lang="fr-FR" smtClean="0"/>
              <a:t>‹N°›</a:t>
            </a:fld>
            <a:endParaRPr lang="fr-FR"/>
          </a:p>
        </p:txBody>
      </p:sp>
    </p:spTree>
    <p:extLst>
      <p:ext uri="{BB962C8B-B14F-4D97-AF65-F5344CB8AC3E}">
        <p14:creationId xmlns:p14="http://schemas.microsoft.com/office/powerpoint/2010/main" val="1486206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r>
              <a:rPr lang="fr-FR"/>
              <a:t>23/04/2020</a:t>
            </a:r>
          </a:p>
        </p:txBody>
      </p:sp>
      <p:sp>
        <p:nvSpPr>
          <p:cNvPr id="4" name="Footer Placeholder 3"/>
          <p:cNvSpPr>
            <a:spLocks noGrp="1"/>
          </p:cNvSpPr>
          <p:nvPr>
            <p:ph type="ftr" sz="quarter" idx="11"/>
          </p:nvPr>
        </p:nvSpPr>
        <p:spPr/>
        <p:txBody>
          <a:bodyPr/>
          <a:lstStyle/>
          <a:p>
            <a:r>
              <a:rPr lang="fr-FR"/>
              <a:t>DONAVOL - contact@donavol.fr </a:t>
            </a:r>
          </a:p>
        </p:txBody>
      </p:sp>
      <p:sp>
        <p:nvSpPr>
          <p:cNvPr id="5" name="Slide Number Placeholder 4"/>
          <p:cNvSpPr>
            <a:spLocks noGrp="1"/>
          </p:cNvSpPr>
          <p:nvPr>
            <p:ph type="sldNum" sz="quarter" idx="12"/>
          </p:nvPr>
        </p:nvSpPr>
        <p:spPr/>
        <p:txBody>
          <a:bodyPr/>
          <a:lstStyle/>
          <a:p>
            <a:fld id="{A48D2DAF-FABC-4CD0-864E-9A0E3FF113D0}" type="slidenum">
              <a:rPr lang="fr-FR" smtClean="0"/>
              <a:t>‹N°›</a:t>
            </a:fld>
            <a:endParaRPr lang="fr-FR"/>
          </a:p>
        </p:txBody>
      </p:sp>
    </p:spTree>
    <p:extLst>
      <p:ext uri="{BB962C8B-B14F-4D97-AF65-F5344CB8AC3E}">
        <p14:creationId xmlns:p14="http://schemas.microsoft.com/office/powerpoint/2010/main" val="2798817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fr-FR"/>
              <a:t>23/04/2020</a:t>
            </a:r>
          </a:p>
        </p:txBody>
      </p:sp>
      <p:sp>
        <p:nvSpPr>
          <p:cNvPr id="3" name="Footer Placeholder 2"/>
          <p:cNvSpPr>
            <a:spLocks noGrp="1"/>
          </p:cNvSpPr>
          <p:nvPr>
            <p:ph type="ftr" sz="quarter" idx="11"/>
          </p:nvPr>
        </p:nvSpPr>
        <p:spPr/>
        <p:txBody>
          <a:bodyPr/>
          <a:lstStyle/>
          <a:p>
            <a:r>
              <a:rPr lang="fr-FR"/>
              <a:t>DONAVOL - contact@donavol.fr </a:t>
            </a:r>
          </a:p>
        </p:txBody>
      </p:sp>
      <p:sp>
        <p:nvSpPr>
          <p:cNvPr id="4" name="Slide Number Placeholder 3"/>
          <p:cNvSpPr>
            <a:spLocks noGrp="1"/>
          </p:cNvSpPr>
          <p:nvPr>
            <p:ph type="sldNum" sz="quarter" idx="12"/>
          </p:nvPr>
        </p:nvSpPr>
        <p:spPr/>
        <p:txBody>
          <a:bodyPr/>
          <a:lstStyle/>
          <a:p>
            <a:fld id="{A48D2DAF-FABC-4CD0-864E-9A0E3FF113D0}" type="slidenum">
              <a:rPr lang="fr-FR" smtClean="0"/>
              <a:t>‹N°›</a:t>
            </a:fld>
            <a:endParaRPr lang="fr-FR"/>
          </a:p>
        </p:txBody>
      </p:sp>
    </p:spTree>
    <p:extLst>
      <p:ext uri="{BB962C8B-B14F-4D97-AF65-F5344CB8AC3E}">
        <p14:creationId xmlns:p14="http://schemas.microsoft.com/office/powerpoint/2010/main" val="3762497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r>
              <a:rPr lang="fr-FR"/>
              <a:t>23/04/2020</a:t>
            </a:r>
          </a:p>
        </p:txBody>
      </p:sp>
      <p:sp>
        <p:nvSpPr>
          <p:cNvPr id="6" name="Footer Placeholder 5"/>
          <p:cNvSpPr>
            <a:spLocks noGrp="1"/>
          </p:cNvSpPr>
          <p:nvPr>
            <p:ph type="ftr" sz="quarter" idx="11"/>
          </p:nvPr>
        </p:nvSpPr>
        <p:spPr/>
        <p:txBody>
          <a:bodyPr/>
          <a:lstStyle/>
          <a:p>
            <a:r>
              <a:rPr lang="fr-FR"/>
              <a:t>DONAVOL - contact@donavol.fr </a:t>
            </a:r>
          </a:p>
        </p:txBody>
      </p:sp>
      <p:sp>
        <p:nvSpPr>
          <p:cNvPr id="7" name="Slide Number Placeholder 6"/>
          <p:cNvSpPr>
            <a:spLocks noGrp="1"/>
          </p:cNvSpPr>
          <p:nvPr>
            <p:ph type="sldNum" sz="quarter" idx="12"/>
          </p:nvPr>
        </p:nvSpPr>
        <p:spPr/>
        <p:txBody>
          <a:bodyPr/>
          <a:lstStyle/>
          <a:p>
            <a:fld id="{A48D2DAF-FABC-4CD0-864E-9A0E3FF113D0}" type="slidenum">
              <a:rPr lang="fr-FR" smtClean="0"/>
              <a:t>‹N°›</a:t>
            </a:fld>
            <a:endParaRPr lang="fr-FR"/>
          </a:p>
        </p:txBody>
      </p:sp>
    </p:spTree>
    <p:extLst>
      <p:ext uri="{BB962C8B-B14F-4D97-AF65-F5344CB8AC3E}">
        <p14:creationId xmlns:p14="http://schemas.microsoft.com/office/powerpoint/2010/main" val="28433134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r>
              <a:rPr lang="fr-FR"/>
              <a:t>23/04/2020</a:t>
            </a:r>
          </a:p>
        </p:txBody>
      </p:sp>
      <p:sp>
        <p:nvSpPr>
          <p:cNvPr id="6" name="Footer Placeholder 5"/>
          <p:cNvSpPr>
            <a:spLocks noGrp="1"/>
          </p:cNvSpPr>
          <p:nvPr>
            <p:ph type="ftr" sz="quarter" idx="11"/>
          </p:nvPr>
        </p:nvSpPr>
        <p:spPr/>
        <p:txBody>
          <a:bodyPr/>
          <a:lstStyle/>
          <a:p>
            <a:r>
              <a:rPr lang="fr-FR"/>
              <a:t>DONAVOL - contact@donavol.fr </a:t>
            </a:r>
          </a:p>
        </p:txBody>
      </p:sp>
      <p:sp>
        <p:nvSpPr>
          <p:cNvPr id="7" name="Slide Number Placeholder 6"/>
          <p:cNvSpPr>
            <a:spLocks noGrp="1"/>
          </p:cNvSpPr>
          <p:nvPr>
            <p:ph type="sldNum" sz="quarter" idx="12"/>
          </p:nvPr>
        </p:nvSpPr>
        <p:spPr/>
        <p:txBody>
          <a:bodyPr/>
          <a:lstStyle/>
          <a:p>
            <a:fld id="{A48D2DAF-FABC-4CD0-864E-9A0E3FF113D0}" type="slidenum">
              <a:rPr lang="fr-FR" smtClean="0"/>
              <a:t>‹N°›</a:t>
            </a:fld>
            <a:endParaRPr lang="fr-FR"/>
          </a:p>
        </p:txBody>
      </p:sp>
    </p:spTree>
    <p:extLst>
      <p:ext uri="{BB962C8B-B14F-4D97-AF65-F5344CB8AC3E}">
        <p14:creationId xmlns:p14="http://schemas.microsoft.com/office/powerpoint/2010/main" val="2500719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r>
              <a:rPr lang="fr-FR"/>
              <a:t>23/04/2020</a:t>
            </a: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fr-FR"/>
              <a:t>DONAVOL - contact@donavol.fr </a:t>
            </a: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48D2DAF-FABC-4CD0-864E-9A0E3FF113D0}" type="slidenum">
              <a:rPr lang="fr-FR" smtClean="0"/>
              <a:t>‹N°›</a:t>
            </a:fld>
            <a:endParaRPr lang="fr-FR"/>
          </a:p>
        </p:txBody>
      </p:sp>
    </p:spTree>
    <p:extLst>
      <p:ext uri="{BB962C8B-B14F-4D97-AF65-F5344CB8AC3E}">
        <p14:creationId xmlns:p14="http://schemas.microsoft.com/office/powerpoint/2010/main" val="33027237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F8FE7211-E668-45BC-942C-E960F19EBEC3}"/>
              </a:ext>
            </a:extLst>
          </p:cNvPr>
          <p:cNvSpPr>
            <a:spLocks noGrp="1"/>
          </p:cNvSpPr>
          <p:nvPr>
            <p:ph type="title"/>
          </p:nvPr>
        </p:nvSpPr>
        <p:spPr>
          <a:xfrm>
            <a:off x="677334" y="609600"/>
            <a:ext cx="8596667" cy="1320800"/>
          </a:xfrm>
        </p:spPr>
        <p:txBody>
          <a:bodyPr/>
          <a:lstStyle/>
          <a:p>
            <a:r>
              <a:rPr lang="fr-FR" b="1" dirty="0"/>
              <a:t>Procédure pour transmettre ses données via un fichier Excel (ou CSV)</a:t>
            </a:r>
          </a:p>
        </p:txBody>
      </p:sp>
      <p:sp>
        <p:nvSpPr>
          <p:cNvPr id="5" name="Espace réservé du contenu 4">
            <a:extLst>
              <a:ext uri="{FF2B5EF4-FFF2-40B4-BE49-F238E27FC236}">
                <a16:creationId xmlns:a16="http://schemas.microsoft.com/office/drawing/2014/main" id="{1839CC37-97FD-4C3A-B6D9-6D153F97D8AF}"/>
              </a:ext>
            </a:extLst>
          </p:cNvPr>
          <p:cNvSpPr>
            <a:spLocks noGrp="1"/>
          </p:cNvSpPr>
          <p:nvPr>
            <p:ph idx="1"/>
          </p:nvPr>
        </p:nvSpPr>
        <p:spPr>
          <a:xfrm>
            <a:off x="1542472" y="2160589"/>
            <a:ext cx="7731529" cy="3880773"/>
          </a:xfrm>
        </p:spPr>
        <p:txBody>
          <a:bodyPr>
            <a:normAutofit/>
          </a:bodyPr>
          <a:lstStyle/>
          <a:p>
            <a:r>
              <a:rPr lang="fr-FR" sz="3200" dirty="0"/>
              <a:t>Consignes générales</a:t>
            </a:r>
          </a:p>
          <a:p>
            <a:endParaRPr lang="fr-FR" sz="3200" dirty="0"/>
          </a:p>
          <a:p>
            <a:r>
              <a:rPr lang="fr-FR" sz="3200" dirty="0"/>
              <a:t>Présentation des données </a:t>
            </a:r>
          </a:p>
          <a:p>
            <a:pPr lvl="1"/>
            <a:endParaRPr lang="fr-FR" sz="2800" dirty="0"/>
          </a:p>
          <a:p>
            <a:r>
              <a:rPr lang="fr-FR" sz="3200" dirty="0"/>
              <a:t>Modèle de transmission des résultats</a:t>
            </a:r>
          </a:p>
        </p:txBody>
      </p:sp>
      <p:sp>
        <p:nvSpPr>
          <p:cNvPr id="6" name="Espace réservé de la date 5">
            <a:extLst>
              <a:ext uri="{FF2B5EF4-FFF2-40B4-BE49-F238E27FC236}">
                <a16:creationId xmlns:a16="http://schemas.microsoft.com/office/drawing/2014/main" id="{C2C59ADD-95F2-426C-8DC3-393B5218CD70}"/>
              </a:ext>
            </a:extLst>
          </p:cNvPr>
          <p:cNvSpPr>
            <a:spLocks noGrp="1"/>
          </p:cNvSpPr>
          <p:nvPr>
            <p:ph type="dt" sz="half" idx="10"/>
          </p:nvPr>
        </p:nvSpPr>
        <p:spPr/>
        <p:txBody>
          <a:bodyPr/>
          <a:lstStyle/>
          <a:p>
            <a:r>
              <a:rPr lang="fr-FR" dirty="0"/>
              <a:t>21/05/2025</a:t>
            </a:r>
          </a:p>
        </p:txBody>
      </p:sp>
      <p:sp>
        <p:nvSpPr>
          <p:cNvPr id="7" name="Espace réservé du pied de page 6">
            <a:extLst>
              <a:ext uri="{FF2B5EF4-FFF2-40B4-BE49-F238E27FC236}">
                <a16:creationId xmlns:a16="http://schemas.microsoft.com/office/drawing/2014/main" id="{7A5ECB05-EE6F-4715-9C13-4811AC3C66EF}"/>
              </a:ext>
            </a:extLst>
          </p:cNvPr>
          <p:cNvSpPr>
            <a:spLocks noGrp="1"/>
          </p:cNvSpPr>
          <p:nvPr>
            <p:ph type="ftr" sz="quarter" idx="11"/>
          </p:nvPr>
        </p:nvSpPr>
        <p:spPr/>
        <p:txBody>
          <a:bodyPr/>
          <a:lstStyle/>
          <a:p>
            <a:r>
              <a:rPr lang="fr-FR"/>
              <a:t>DONAVOL - contact@donavol.fr </a:t>
            </a:r>
          </a:p>
        </p:txBody>
      </p:sp>
      <p:sp>
        <p:nvSpPr>
          <p:cNvPr id="8" name="Espace réservé du numéro de diapositive 7">
            <a:extLst>
              <a:ext uri="{FF2B5EF4-FFF2-40B4-BE49-F238E27FC236}">
                <a16:creationId xmlns:a16="http://schemas.microsoft.com/office/drawing/2014/main" id="{D10C89AB-0DFD-468E-9F5F-842352318A27}"/>
              </a:ext>
            </a:extLst>
          </p:cNvPr>
          <p:cNvSpPr>
            <a:spLocks noGrp="1"/>
          </p:cNvSpPr>
          <p:nvPr>
            <p:ph type="sldNum" sz="quarter" idx="12"/>
          </p:nvPr>
        </p:nvSpPr>
        <p:spPr/>
        <p:txBody>
          <a:bodyPr/>
          <a:lstStyle/>
          <a:p>
            <a:fld id="{A48D2DAF-FABC-4CD0-864E-9A0E3FF113D0}" type="slidenum">
              <a:rPr lang="fr-FR" smtClean="0"/>
              <a:t>1</a:t>
            </a:fld>
            <a:endParaRPr lang="fr-FR"/>
          </a:p>
        </p:txBody>
      </p:sp>
      <p:sp>
        <p:nvSpPr>
          <p:cNvPr id="2" name="ZoneTexte 1">
            <a:extLst>
              <a:ext uri="{FF2B5EF4-FFF2-40B4-BE49-F238E27FC236}">
                <a16:creationId xmlns:a16="http://schemas.microsoft.com/office/drawing/2014/main" id="{7AF926FF-EC65-4F19-9EBB-78F4509AB40E}"/>
              </a:ext>
            </a:extLst>
          </p:cNvPr>
          <p:cNvSpPr txBox="1"/>
          <p:nvPr/>
        </p:nvSpPr>
        <p:spPr>
          <a:xfrm>
            <a:off x="10741982" y="168676"/>
            <a:ext cx="1260628" cy="369332"/>
          </a:xfrm>
          <a:prstGeom prst="rect">
            <a:avLst/>
          </a:prstGeom>
          <a:noFill/>
        </p:spPr>
        <p:txBody>
          <a:bodyPr wrap="square" rtlCol="0">
            <a:spAutoFit/>
          </a:bodyPr>
          <a:lstStyle/>
          <a:p>
            <a:r>
              <a:rPr lang="fr-FR" b="1" dirty="0">
                <a:solidFill>
                  <a:schemeClr val="bg1"/>
                </a:solidFill>
              </a:rPr>
              <a:t>Version 4</a:t>
            </a:r>
          </a:p>
        </p:txBody>
      </p:sp>
    </p:spTree>
    <p:extLst>
      <p:ext uri="{BB962C8B-B14F-4D97-AF65-F5344CB8AC3E}">
        <p14:creationId xmlns:p14="http://schemas.microsoft.com/office/powerpoint/2010/main" val="38553709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571E204-21C5-4718-B3BC-C644C0758DD3}"/>
              </a:ext>
            </a:extLst>
          </p:cNvPr>
          <p:cNvSpPr>
            <a:spLocks noGrp="1"/>
          </p:cNvSpPr>
          <p:nvPr>
            <p:ph type="title"/>
          </p:nvPr>
        </p:nvSpPr>
        <p:spPr>
          <a:xfrm>
            <a:off x="677334" y="609600"/>
            <a:ext cx="8596668" cy="819705"/>
          </a:xfrm>
        </p:spPr>
        <p:txBody>
          <a:bodyPr>
            <a:noAutofit/>
          </a:bodyPr>
          <a:lstStyle/>
          <a:p>
            <a:r>
              <a:rPr lang="fr-FR" sz="2400" dirty="0"/>
              <a:t>Modèle de présentation des données</a:t>
            </a:r>
            <a:br>
              <a:rPr lang="fr-FR" sz="2400" dirty="0"/>
            </a:br>
            <a:r>
              <a:rPr lang="fr-FR" sz="2400" dirty="0"/>
              <a:t>Exemple : prélèvements réglementaires salmonelle </a:t>
            </a:r>
          </a:p>
        </p:txBody>
      </p:sp>
      <p:sp>
        <p:nvSpPr>
          <p:cNvPr id="3" name="Espace réservé du contenu 2">
            <a:extLst>
              <a:ext uri="{FF2B5EF4-FFF2-40B4-BE49-F238E27FC236}">
                <a16:creationId xmlns:a16="http://schemas.microsoft.com/office/drawing/2014/main" id="{1D6E9F7C-0D16-43C0-AEAF-514DFF85D141}"/>
              </a:ext>
            </a:extLst>
          </p:cNvPr>
          <p:cNvSpPr>
            <a:spLocks noGrp="1"/>
          </p:cNvSpPr>
          <p:nvPr>
            <p:ph idx="1"/>
          </p:nvPr>
        </p:nvSpPr>
        <p:spPr>
          <a:xfrm>
            <a:off x="677334" y="1597982"/>
            <a:ext cx="8596668" cy="1500326"/>
          </a:xfrm>
        </p:spPr>
        <p:txBody>
          <a:bodyPr>
            <a:normAutofit fontScale="92500" lnSpcReduction="10000"/>
          </a:bodyPr>
          <a:lstStyle/>
          <a:p>
            <a:r>
              <a:rPr lang="fr-FR" dirty="0"/>
              <a:t>Voici un exemple de 5 échantillons prélevés dans le cadre de la recherche réglementaire des salmonelles</a:t>
            </a:r>
          </a:p>
          <a:p>
            <a:pPr lvl="1"/>
            <a:r>
              <a:rPr lang="fr-FR" dirty="0"/>
              <a:t>Abattoir de poulet</a:t>
            </a:r>
          </a:p>
          <a:p>
            <a:pPr lvl="1"/>
            <a:r>
              <a:rPr lang="fr-FR" dirty="0">
                <a:solidFill>
                  <a:schemeClr val="accent6"/>
                </a:solidFill>
              </a:rPr>
              <a:t>Pour une question de présentation, les colonnes AGREMENT_ABATTOIR et LABORATOIRE ont été supprimées</a:t>
            </a:r>
          </a:p>
        </p:txBody>
      </p:sp>
      <p:graphicFrame>
        <p:nvGraphicFramePr>
          <p:cNvPr id="4" name="Tableau 3">
            <a:extLst>
              <a:ext uri="{FF2B5EF4-FFF2-40B4-BE49-F238E27FC236}">
                <a16:creationId xmlns:a16="http://schemas.microsoft.com/office/drawing/2014/main" id="{6B04FEFA-5A06-4AFE-966B-613A7067BD81}"/>
              </a:ext>
            </a:extLst>
          </p:cNvPr>
          <p:cNvGraphicFramePr>
            <a:graphicFrameLocks noGrp="1"/>
          </p:cNvGraphicFramePr>
          <p:nvPr>
            <p:extLst>
              <p:ext uri="{D42A27DB-BD31-4B8C-83A1-F6EECF244321}">
                <p14:modId xmlns:p14="http://schemas.microsoft.com/office/powerpoint/2010/main" val="3850972536"/>
              </p:ext>
            </p:extLst>
          </p:nvPr>
        </p:nvGraphicFramePr>
        <p:xfrm>
          <a:off x="0" y="3043699"/>
          <a:ext cx="12192001" cy="2997663"/>
        </p:xfrm>
        <a:graphic>
          <a:graphicData uri="http://schemas.openxmlformats.org/drawingml/2006/table">
            <a:tbl>
              <a:tblPr>
                <a:tableStyleId>{5C22544A-7EE6-4342-B048-85BDC9FD1C3A}</a:tableStyleId>
              </a:tblPr>
              <a:tblGrid>
                <a:gridCol w="550055">
                  <a:extLst>
                    <a:ext uri="{9D8B030D-6E8A-4147-A177-3AD203B41FA5}">
                      <a16:colId xmlns:a16="http://schemas.microsoft.com/office/drawing/2014/main" val="289042171"/>
                    </a:ext>
                  </a:extLst>
                </a:gridCol>
                <a:gridCol w="967526">
                  <a:extLst>
                    <a:ext uri="{9D8B030D-6E8A-4147-A177-3AD203B41FA5}">
                      <a16:colId xmlns:a16="http://schemas.microsoft.com/office/drawing/2014/main" val="887102305"/>
                    </a:ext>
                  </a:extLst>
                </a:gridCol>
                <a:gridCol w="692959">
                  <a:extLst>
                    <a:ext uri="{9D8B030D-6E8A-4147-A177-3AD203B41FA5}">
                      <a16:colId xmlns:a16="http://schemas.microsoft.com/office/drawing/2014/main" val="299691567"/>
                    </a:ext>
                  </a:extLst>
                </a:gridCol>
                <a:gridCol w="763479">
                  <a:extLst>
                    <a:ext uri="{9D8B030D-6E8A-4147-A177-3AD203B41FA5}">
                      <a16:colId xmlns:a16="http://schemas.microsoft.com/office/drawing/2014/main" val="3900075137"/>
                    </a:ext>
                  </a:extLst>
                </a:gridCol>
                <a:gridCol w="985422">
                  <a:extLst>
                    <a:ext uri="{9D8B030D-6E8A-4147-A177-3AD203B41FA5}">
                      <a16:colId xmlns:a16="http://schemas.microsoft.com/office/drawing/2014/main" val="2466504136"/>
                    </a:ext>
                  </a:extLst>
                </a:gridCol>
                <a:gridCol w="630314">
                  <a:extLst>
                    <a:ext uri="{9D8B030D-6E8A-4147-A177-3AD203B41FA5}">
                      <a16:colId xmlns:a16="http://schemas.microsoft.com/office/drawing/2014/main" val="425128002"/>
                    </a:ext>
                  </a:extLst>
                </a:gridCol>
                <a:gridCol w="914400">
                  <a:extLst>
                    <a:ext uri="{9D8B030D-6E8A-4147-A177-3AD203B41FA5}">
                      <a16:colId xmlns:a16="http://schemas.microsoft.com/office/drawing/2014/main" val="2753357511"/>
                    </a:ext>
                  </a:extLst>
                </a:gridCol>
                <a:gridCol w="1416942">
                  <a:extLst>
                    <a:ext uri="{9D8B030D-6E8A-4147-A177-3AD203B41FA5}">
                      <a16:colId xmlns:a16="http://schemas.microsoft.com/office/drawing/2014/main" val="4249838612"/>
                    </a:ext>
                  </a:extLst>
                </a:gridCol>
                <a:gridCol w="1388402">
                  <a:extLst>
                    <a:ext uri="{9D8B030D-6E8A-4147-A177-3AD203B41FA5}">
                      <a16:colId xmlns:a16="http://schemas.microsoft.com/office/drawing/2014/main" val="3297633183"/>
                    </a:ext>
                  </a:extLst>
                </a:gridCol>
                <a:gridCol w="1281025">
                  <a:extLst>
                    <a:ext uri="{9D8B030D-6E8A-4147-A177-3AD203B41FA5}">
                      <a16:colId xmlns:a16="http://schemas.microsoft.com/office/drawing/2014/main" val="2815813999"/>
                    </a:ext>
                  </a:extLst>
                </a:gridCol>
                <a:gridCol w="1436637">
                  <a:extLst>
                    <a:ext uri="{9D8B030D-6E8A-4147-A177-3AD203B41FA5}">
                      <a16:colId xmlns:a16="http://schemas.microsoft.com/office/drawing/2014/main" val="2983206747"/>
                    </a:ext>
                  </a:extLst>
                </a:gridCol>
                <a:gridCol w="1164840">
                  <a:extLst>
                    <a:ext uri="{9D8B030D-6E8A-4147-A177-3AD203B41FA5}">
                      <a16:colId xmlns:a16="http://schemas.microsoft.com/office/drawing/2014/main" val="1357751352"/>
                    </a:ext>
                  </a:extLst>
                </a:gridCol>
              </a:tblGrid>
              <a:tr h="489019">
                <a:tc>
                  <a:txBody>
                    <a:bodyPr/>
                    <a:lstStyle/>
                    <a:p>
                      <a:pPr algn="l" fontAlgn="b"/>
                      <a:r>
                        <a:rPr lang="fr-FR" sz="1000" u="none" strike="noStrike" dirty="0">
                          <a:effectLst/>
                        </a:rPr>
                        <a:t>ESPECE</a:t>
                      </a:r>
                      <a:endParaRPr lang="fr-FR" sz="1000" b="0" i="0" u="none" strike="noStrike" dirty="0">
                        <a:solidFill>
                          <a:srgbClr val="000000"/>
                        </a:solidFill>
                        <a:effectLst/>
                        <a:latin typeface="Calibri" panose="020F0502020204030204" pitchFamily="34" charset="0"/>
                      </a:endParaRPr>
                    </a:p>
                  </a:txBody>
                  <a:tcPr marL="3928" marR="3928" marT="3928" marB="0" anchor="b"/>
                </a:tc>
                <a:tc>
                  <a:txBody>
                    <a:bodyPr/>
                    <a:lstStyle/>
                    <a:p>
                      <a:pPr algn="l" fontAlgn="b"/>
                      <a:r>
                        <a:rPr lang="fr-FR" sz="1000" u="none" strike="noStrike" dirty="0">
                          <a:effectLst/>
                        </a:rPr>
                        <a:t>DATE_ABATTAGE</a:t>
                      </a:r>
                      <a:endParaRPr lang="fr-FR" sz="1000" b="0" i="0" u="none" strike="noStrike" dirty="0">
                        <a:solidFill>
                          <a:srgbClr val="000000"/>
                        </a:solidFill>
                        <a:effectLst/>
                        <a:latin typeface="Calibri" panose="020F0502020204030204" pitchFamily="34" charset="0"/>
                      </a:endParaRPr>
                    </a:p>
                  </a:txBody>
                  <a:tcPr marL="3928" marR="3928" marT="3928" marB="0" anchor="b"/>
                </a:tc>
                <a:tc>
                  <a:txBody>
                    <a:bodyPr/>
                    <a:lstStyle/>
                    <a:p>
                      <a:pPr algn="l" fontAlgn="b"/>
                      <a:r>
                        <a:rPr lang="fr-FR" sz="1000" u="none" strike="noStrike" dirty="0">
                          <a:effectLst/>
                        </a:rPr>
                        <a:t>IDENTIFIANT_LOT</a:t>
                      </a:r>
                      <a:endParaRPr lang="fr-FR" sz="1000" b="0" i="0" u="none" strike="noStrike" dirty="0">
                        <a:solidFill>
                          <a:srgbClr val="000000"/>
                        </a:solidFill>
                        <a:effectLst/>
                        <a:latin typeface="Calibri" panose="020F0502020204030204" pitchFamily="34" charset="0"/>
                      </a:endParaRPr>
                    </a:p>
                  </a:txBody>
                  <a:tcPr marL="3928" marR="3928" marT="3928" marB="0" anchor="b"/>
                </a:tc>
                <a:tc>
                  <a:txBody>
                    <a:bodyPr/>
                    <a:lstStyle/>
                    <a:p>
                      <a:pPr algn="l" fontAlgn="b"/>
                      <a:r>
                        <a:rPr lang="fr-FR" sz="1000" u="none" strike="noStrike" dirty="0">
                          <a:effectLst/>
                        </a:rPr>
                        <a:t>MATRICE</a:t>
                      </a:r>
                      <a:endParaRPr lang="fr-FR" sz="1000" b="0" i="0" u="none" strike="noStrike" dirty="0">
                        <a:solidFill>
                          <a:srgbClr val="000000"/>
                        </a:solidFill>
                        <a:effectLst/>
                        <a:latin typeface="Calibri" panose="020F0502020204030204" pitchFamily="34" charset="0"/>
                      </a:endParaRPr>
                    </a:p>
                  </a:txBody>
                  <a:tcPr marL="3928" marR="3928" marT="3928" marB="0" anchor="b"/>
                </a:tc>
                <a:tc>
                  <a:txBody>
                    <a:bodyPr/>
                    <a:lstStyle/>
                    <a:p>
                      <a:pPr algn="l" fontAlgn="b"/>
                      <a:r>
                        <a:rPr lang="fr-FR" sz="1000" u="none" strike="noStrike" dirty="0">
                          <a:effectLst/>
                        </a:rPr>
                        <a:t>GERME</a:t>
                      </a:r>
                      <a:endParaRPr lang="fr-FR" sz="1000" b="0" i="0" u="none" strike="noStrike" dirty="0">
                        <a:solidFill>
                          <a:srgbClr val="000000"/>
                        </a:solidFill>
                        <a:effectLst/>
                        <a:latin typeface="Calibri" panose="020F0502020204030204" pitchFamily="34" charset="0"/>
                      </a:endParaRPr>
                    </a:p>
                  </a:txBody>
                  <a:tcPr marL="3928" marR="3928" marT="3928" marB="0" anchor="b"/>
                </a:tc>
                <a:tc>
                  <a:txBody>
                    <a:bodyPr/>
                    <a:lstStyle/>
                    <a:p>
                      <a:pPr algn="l" fontAlgn="b"/>
                      <a:r>
                        <a:rPr lang="fr-FR" sz="1000" u="none" strike="noStrike" dirty="0">
                          <a:effectLst/>
                        </a:rPr>
                        <a:t>PRESENCE</a:t>
                      </a:r>
                      <a:endParaRPr lang="fr-FR" sz="1000" b="0" i="0" u="none" strike="noStrike" dirty="0">
                        <a:solidFill>
                          <a:srgbClr val="000000"/>
                        </a:solidFill>
                        <a:effectLst/>
                        <a:latin typeface="Calibri" panose="020F0502020204030204" pitchFamily="34" charset="0"/>
                      </a:endParaRPr>
                    </a:p>
                  </a:txBody>
                  <a:tcPr marL="3928" marR="3928" marT="3928" marB="0" anchor="b"/>
                </a:tc>
                <a:tc>
                  <a:txBody>
                    <a:bodyPr/>
                    <a:lstStyle/>
                    <a:p>
                      <a:pPr algn="l" fontAlgn="b"/>
                      <a:r>
                        <a:rPr lang="fr-FR" sz="1000" u="none" strike="noStrike" dirty="0">
                          <a:effectLst/>
                        </a:rPr>
                        <a:t>DENOMBREMENT_CAMPYLOBACTER</a:t>
                      </a:r>
                      <a:endParaRPr lang="fr-FR" sz="1000" b="0" i="0" u="none" strike="noStrike" dirty="0">
                        <a:solidFill>
                          <a:srgbClr val="000000"/>
                        </a:solidFill>
                        <a:effectLst/>
                        <a:latin typeface="Calibri" panose="020F0502020204030204" pitchFamily="34" charset="0"/>
                      </a:endParaRPr>
                    </a:p>
                  </a:txBody>
                  <a:tcPr marL="3928" marR="3928" marT="3928" marB="0" anchor="b"/>
                </a:tc>
                <a:tc>
                  <a:txBody>
                    <a:bodyPr/>
                    <a:lstStyle/>
                    <a:p>
                      <a:pPr algn="l" fontAlgn="b"/>
                      <a:r>
                        <a:rPr lang="fr-FR" sz="1000" u="none" strike="noStrike" dirty="0">
                          <a:effectLst/>
                        </a:rPr>
                        <a:t>DENOMBREMENT</a:t>
                      </a:r>
                      <a:endParaRPr lang="fr-FR" sz="1000" b="0" i="0" u="none" strike="noStrike" dirty="0">
                        <a:solidFill>
                          <a:srgbClr val="000000"/>
                        </a:solidFill>
                        <a:effectLst/>
                        <a:latin typeface="Calibri" panose="020F0502020204030204" pitchFamily="34" charset="0"/>
                      </a:endParaRPr>
                    </a:p>
                  </a:txBody>
                  <a:tcPr marL="3928" marR="3928" marT="3928" marB="0" anchor="b"/>
                </a:tc>
                <a:tc>
                  <a:txBody>
                    <a:bodyPr/>
                    <a:lstStyle/>
                    <a:p>
                      <a:pPr algn="l" fontAlgn="b"/>
                      <a:r>
                        <a:rPr lang="fr-FR" sz="1000" u="none" strike="noStrike" dirty="0">
                          <a:effectLst/>
                        </a:rPr>
                        <a:t>SEROTYPE_SALMONELLE</a:t>
                      </a:r>
                      <a:endParaRPr lang="fr-FR" sz="1000" b="0" i="0" u="none" strike="noStrike" dirty="0">
                        <a:solidFill>
                          <a:srgbClr val="000000"/>
                        </a:solidFill>
                        <a:effectLst/>
                        <a:latin typeface="Calibri" panose="020F0502020204030204" pitchFamily="34" charset="0"/>
                      </a:endParaRPr>
                    </a:p>
                  </a:txBody>
                  <a:tcPr marL="3928" marR="3928" marT="3928" marB="0" anchor="b"/>
                </a:tc>
                <a:tc>
                  <a:txBody>
                    <a:bodyPr/>
                    <a:lstStyle/>
                    <a:p>
                      <a:pPr algn="l" fontAlgn="b"/>
                      <a:r>
                        <a:rPr lang="fr-FR" sz="1000" u="none" strike="noStrike" dirty="0">
                          <a:effectLst/>
                        </a:rPr>
                        <a:t>MODE_ELEVAGE</a:t>
                      </a:r>
                      <a:endParaRPr lang="fr-FR" sz="1000" b="0" i="0" u="none" strike="noStrike" dirty="0">
                        <a:solidFill>
                          <a:srgbClr val="000000"/>
                        </a:solidFill>
                        <a:effectLst/>
                        <a:latin typeface="Calibri" panose="020F0502020204030204" pitchFamily="34" charset="0"/>
                      </a:endParaRPr>
                    </a:p>
                  </a:txBody>
                  <a:tcPr marL="3928" marR="3928" marT="3928" marB="0" anchor="b"/>
                </a:tc>
                <a:tc>
                  <a:txBody>
                    <a:bodyPr/>
                    <a:lstStyle/>
                    <a:p>
                      <a:pPr algn="l" fontAlgn="b"/>
                      <a:r>
                        <a:rPr lang="fr-FR" sz="1000" u="none" strike="noStrike" dirty="0">
                          <a:effectLst/>
                        </a:rPr>
                        <a:t>ETAPE_PRELEVEMENT</a:t>
                      </a:r>
                      <a:endParaRPr lang="fr-FR" sz="1000" b="0" i="0" u="none" strike="noStrike" dirty="0">
                        <a:solidFill>
                          <a:srgbClr val="000000"/>
                        </a:solidFill>
                        <a:effectLst/>
                        <a:latin typeface="Calibri" panose="020F0502020204030204" pitchFamily="34" charset="0"/>
                      </a:endParaRPr>
                    </a:p>
                  </a:txBody>
                  <a:tcPr marL="3928" marR="3928" marT="3928" marB="0" anchor="b"/>
                </a:tc>
                <a:tc>
                  <a:txBody>
                    <a:bodyPr/>
                    <a:lstStyle/>
                    <a:p>
                      <a:pPr algn="l" fontAlgn="b"/>
                      <a:r>
                        <a:rPr lang="fr-FR" sz="1000" u="none" strike="noStrike" dirty="0">
                          <a:effectLst/>
                        </a:rPr>
                        <a:t>LIGNE_ABATTAGE</a:t>
                      </a:r>
                      <a:endParaRPr lang="fr-FR" sz="1000" b="0" i="0" u="none" strike="noStrike" dirty="0">
                        <a:solidFill>
                          <a:srgbClr val="000000"/>
                        </a:solidFill>
                        <a:effectLst/>
                        <a:latin typeface="Calibri" panose="020F0502020204030204" pitchFamily="34" charset="0"/>
                      </a:endParaRPr>
                    </a:p>
                  </a:txBody>
                  <a:tcPr marL="3928" marR="3928" marT="3928" marB="0" anchor="b"/>
                </a:tc>
                <a:extLst>
                  <a:ext uri="{0D108BD9-81ED-4DB2-BD59-A6C34878D82A}">
                    <a16:rowId xmlns:a16="http://schemas.microsoft.com/office/drawing/2014/main" val="1143661464"/>
                  </a:ext>
                </a:extLst>
              </a:tr>
              <a:tr h="489019">
                <a:tc>
                  <a:txBody>
                    <a:bodyPr/>
                    <a:lstStyle/>
                    <a:p>
                      <a:pPr algn="l" fontAlgn="b"/>
                      <a:r>
                        <a:rPr lang="fr-FR" sz="1200" u="none" strike="noStrike">
                          <a:effectLst/>
                        </a:rPr>
                        <a:t>POULET</a:t>
                      </a:r>
                      <a:endParaRPr lang="fr-FR" sz="1200" b="0" i="0" u="none" strike="noStrike">
                        <a:solidFill>
                          <a:srgbClr val="000000"/>
                        </a:solidFill>
                        <a:effectLst/>
                        <a:latin typeface="Calibri" panose="020F0502020204030204" pitchFamily="34" charset="0"/>
                      </a:endParaRPr>
                    </a:p>
                  </a:txBody>
                  <a:tcPr marL="3928" marR="3928" marT="3928" marB="0" anchor="b"/>
                </a:tc>
                <a:tc>
                  <a:txBody>
                    <a:bodyPr/>
                    <a:lstStyle/>
                    <a:p>
                      <a:pPr algn="l" fontAlgn="b"/>
                      <a:r>
                        <a:rPr lang="fr-FR" sz="1200" u="none" strike="noStrike">
                          <a:effectLst/>
                        </a:rPr>
                        <a:t>01/01/2019</a:t>
                      </a:r>
                      <a:endParaRPr lang="fr-FR" sz="1200" b="0" i="0" u="none" strike="noStrike">
                        <a:solidFill>
                          <a:srgbClr val="000000"/>
                        </a:solidFill>
                        <a:effectLst/>
                        <a:latin typeface="Calibri" panose="020F0502020204030204" pitchFamily="34" charset="0"/>
                      </a:endParaRPr>
                    </a:p>
                  </a:txBody>
                  <a:tcPr marL="3928" marR="3928" marT="3928" marB="0" anchor="b"/>
                </a:tc>
                <a:tc>
                  <a:txBody>
                    <a:bodyPr/>
                    <a:lstStyle/>
                    <a:p>
                      <a:pPr algn="l" fontAlgn="b"/>
                      <a:r>
                        <a:rPr lang="fr-FR" sz="1200" u="none" strike="noStrike">
                          <a:effectLst/>
                        </a:rPr>
                        <a:t>123456</a:t>
                      </a:r>
                      <a:endParaRPr lang="fr-FR" sz="1200" b="0" i="0" u="none" strike="noStrike">
                        <a:solidFill>
                          <a:srgbClr val="000000"/>
                        </a:solidFill>
                        <a:effectLst/>
                        <a:latin typeface="Calibri" panose="020F0502020204030204" pitchFamily="34" charset="0"/>
                      </a:endParaRPr>
                    </a:p>
                  </a:txBody>
                  <a:tcPr marL="3928" marR="3928" marT="3928" marB="0" anchor="b"/>
                </a:tc>
                <a:tc>
                  <a:txBody>
                    <a:bodyPr/>
                    <a:lstStyle/>
                    <a:p>
                      <a:pPr algn="l" fontAlgn="b"/>
                      <a:r>
                        <a:rPr lang="fr-FR" sz="1200" u="none" strike="noStrike">
                          <a:effectLst/>
                        </a:rPr>
                        <a:t>PEAU DE COU</a:t>
                      </a:r>
                      <a:endParaRPr lang="fr-FR" sz="1200" b="0" i="0" u="none" strike="noStrike">
                        <a:solidFill>
                          <a:srgbClr val="000000"/>
                        </a:solidFill>
                        <a:effectLst/>
                        <a:latin typeface="Calibri" panose="020F0502020204030204" pitchFamily="34" charset="0"/>
                      </a:endParaRPr>
                    </a:p>
                  </a:txBody>
                  <a:tcPr marL="3928" marR="3928" marT="3928" marB="0" anchor="b"/>
                </a:tc>
                <a:tc>
                  <a:txBody>
                    <a:bodyPr/>
                    <a:lstStyle/>
                    <a:p>
                      <a:pPr algn="l" fontAlgn="b"/>
                      <a:r>
                        <a:rPr lang="fr-FR" sz="1200" u="none" strike="noStrike">
                          <a:effectLst/>
                        </a:rPr>
                        <a:t>SALMONELLE</a:t>
                      </a:r>
                      <a:endParaRPr lang="fr-FR" sz="1200" b="0" i="0" u="none" strike="noStrike">
                        <a:solidFill>
                          <a:srgbClr val="000000"/>
                        </a:solidFill>
                        <a:effectLst/>
                        <a:latin typeface="Calibri" panose="020F0502020204030204" pitchFamily="34" charset="0"/>
                      </a:endParaRPr>
                    </a:p>
                  </a:txBody>
                  <a:tcPr marL="3928" marR="3928" marT="3928" marB="0" anchor="b"/>
                </a:tc>
                <a:tc>
                  <a:txBody>
                    <a:bodyPr/>
                    <a:lstStyle/>
                    <a:p>
                      <a:pPr algn="l" fontAlgn="b"/>
                      <a:r>
                        <a:rPr lang="fr-FR" sz="1200" u="none" strike="noStrike" dirty="0">
                          <a:solidFill>
                            <a:srgbClr val="FF0000"/>
                          </a:solidFill>
                          <a:effectLst/>
                        </a:rPr>
                        <a:t>OUI</a:t>
                      </a:r>
                      <a:endParaRPr lang="fr-FR" sz="1200" b="0" i="0" u="none" strike="noStrike" dirty="0">
                        <a:solidFill>
                          <a:srgbClr val="FF0000"/>
                        </a:solidFill>
                        <a:effectLst/>
                        <a:latin typeface="Calibri" panose="020F0502020204030204" pitchFamily="34" charset="0"/>
                      </a:endParaRPr>
                    </a:p>
                  </a:txBody>
                  <a:tcPr marL="3928" marR="3928" marT="3928" marB="0" anchor="b"/>
                </a:tc>
                <a:tc>
                  <a:txBody>
                    <a:bodyPr/>
                    <a:lstStyle/>
                    <a:p>
                      <a:pPr algn="l" fontAlgn="b"/>
                      <a:r>
                        <a:rPr lang="fr-FR" sz="1200" u="none" strike="noStrike" dirty="0">
                          <a:effectLst/>
                        </a:rPr>
                        <a:t>SANS OBJET</a:t>
                      </a:r>
                      <a:endParaRPr lang="fr-FR" sz="1200" b="0" i="0" u="none" strike="noStrike" dirty="0">
                        <a:solidFill>
                          <a:srgbClr val="000000"/>
                        </a:solidFill>
                        <a:effectLst/>
                        <a:latin typeface="Calibri" panose="020F0502020204030204" pitchFamily="34" charset="0"/>
                      </a:endParaRPr>
                    </a:p>
                  </a:txBody>
                  <a:tcPr marL="3928" marR="3928" marT="3928" marB="0" anchor="b"/>
                </a:tc>
                <a:tc>
                  <a:txBody>
                    <a:bodyPr/>
                    <a:lstStyle/>
                    <a:p>
                      <a:pPr algn="l" fontAlgn="b"/>
                      <a:r>
                        <a:rPr lang="fr-FR" sz="1200" u="none" strike="noStrike" dirty="0">
                          <a:effectLst/>
                        </a:rPr>
                        <a:t>SANS OBJET</a:t>
                      </a:r>
                      <a:endParaRPr lang="fr-FR" sz="1200" b="0" i="0" u="none" strike="noStrike" dirty="0">
                        <a:solidFill>
                          <a:srgbClr val="000000"/>
                        </a:solidFill>
                        <a:effectLst/>
                        <a:latin typeface="Calibri" panose="020F0502020204030204" pitchFamily="34" charset="0"/>
                      </a:endParaRPr>
                    </a:p>
                  </a:txBody>
                  <a:tcPr marL="3928" marR="3928" marT="3928" marB="0" anchor="b"/>
                </a:tc>
                <a:tc>
                  <a:txBody>
                    <a:bodyPr/>
                    <a:lstStyle/>
                    <a:p>
                      <a:pPr algn="l" fontAlgn="b"/>
                      <a:r>
                        <a:rPr lang="fr-FR" sz="1200" u="none" strike="noStrike" dirty="0">
                          <a:solidFill>
                            <a:srgbClr val="FF0000"/>
                          </a:solidFill>
                          <a:effectLst/>
                        </a:rPr>
                        <a:t>TYPHIMURIUM VARIANT (NON IDENTIFIE)</a:t>
                      </a:r>
                      <a:endParaRPr lang="fr-FR" sz="1200" b="0" i="0" u="none" strike="noStrike" dirty="0">
                        <a:solidFill>
                          <a:srgbClr val="FF0000"/>
                        </a:solidFill>
                        <a:effectLst/>
                        <a:latin typeface="Calibri" panose="020F0502020204030204" pitchFamily="34" charset="0"/>
                      </a:endParaRPr>
                    </a:p>
                  </a:txBody>
                  <a:tcPr marL="3928" marR="3928" marT="3928" marB="0" anchor="b"/>
                </a:tc>
                <a:tc>
                  <a:txBody>
                    <a:bodyPr/>
                    <a:lstStyle/>
                    <a:p>
                      <a:pPr algn="l" fontAlgn="b"/>
                      <a:r>
                        <a:rPr lang="fr-FR" sz="1200" u="none" strike="noStrike" dirty="0">
                          <a:effectLst/>
                        </a:rPr>
                        <a:t>CLAUSTRATION</a:t>
                      </a:r>
                      <a:endParaRPr lang="fr-FR" sz="1200" b="0" i="0" u="none" strike="noStrike" dirty="0">
                        <a:solidFill>
                          <a:srgbClr val="000000"/>
                        </a:solidFill>
                        <a:effectLst/>
                        <a:latin typeface="Calibri" panose="020F0502020204030204" pitchFamily="34" charset="0"/>
                      </a:endParaRPr>
                    </a:p>
                  </a:txBody>
                  <a:tcPr marL="3928" marR="3928" marT="3928" marB="0" anchor="b"/>
                </a:tc>
                <a:tc>
                  <a:txBody>
                    <a:bodyPr/>
                    <a:lstStyle/>
                    <a:p>
                      <a:pPr algn="l" fontAlgn="b"/>
                      <a:r>
                        <a:rPr lang="fr-FR" sz="1200" u="none" strike="noStrike" dirty="0">
                          <a:effectLst/>
                        </a:rPr>
                        <a:t>AVANT RESSUAGE</a:t>
                      </a:r>
                      <a:endParaRPr lang="fr-FR" sz="1200" b="0" i="0" u="none" strike="noStrike" dirty="0">
                        <a:solidFill>
                          <a:srgbClr val="000000"/>
                        </a:solidFill>
                        <a:effectLst/>
                        <a:latin typeface="Calibri" panose="020F0502020204030204" pitchFamily="34" charset="0"/>
                      </a:endParaRPr>
                    </a:p>
                  </a:txBody>
                  <a:tcPr marL="3928" marR="3928" marT="3928" marB="0" anchor="b"/>
                </a:tc>
                <a:tc>
                  <a:txBody>
                    <a:bodyPr/>
                    <a:lstStyle/>
                    <a:p>
                      <a:pPr algn="l" fontAlgn="b"/>
                      <a:r>
                        <a:rPr lang="fr-FR" sz="1200" u="none" strike="noStrike" dirty="0">
                          <a:effectLst/>
                        </a:rPr>
                        <a:t>LIGNE POULET</a:t>
                      </a:r>
                      <a:endParaRPr lang="fr-FR" sz="1200" b="0" i="0" u="none" strike="noStrike" dirty="0">
                        <a:solidFill>
                          <a:srgbClr val="000000"/>
                        </a:solidFill>
                        <a:effectLst/>
                        <a:latin typeface="Calibri" panose="020F0502020204030204" pitchFamily="34" charset="0"/>
                      </a:endParaRPr>
                    </a:p>
                  </a:txBody>
                  <a:tcPr marL="3928" marR="3928" marT="3928" marB="0" anchor="b"/>
                </a:tc>
                <a:extLst>
                  <a:ext uri="{0D108BD9-81ED-4DB2-BD59-A6C34878D82A}">
                    <a16:rowId xmlns:a16="http://schemas.microsoft.com/office/drawing/2014/main" val="1785379478"/>
                  </a:ext>
                </a:extLst>
              </a:tr>
              <a:tr h="489019">
                <a:tc>
                  <a:txBody>
                    <a:bodyPr/>
                    <a:lstStyle/>
                    <a:p>
                      <a:pPr algn="l" fontAlgn="b"/>
                      <a:r>
                        <a:rPr lang="fr-FR" sz="1200" u="none" strike="noStrike">
                          <a:effectLst/>
                        </a:rPr>
                        <a:t>POULET</a:t>
                      </a:r>
                      <a:endParaRPr lang="fr-FR" sz="1200" b="0" i="0" u="none" strike="noStrike">
                        <a:solidFill>
                          <a:srgbClr val="000000"/>
                        </a:solidFill>
                        <a:effectLst/>
                        <a:latin typeface="Calibri" panose="020F0502020204030204" pitchFamily="34" charset="0"/>
                      </a:endParaRPr>
                    </a:p>
                  </a:txBody>
                  <a:tcPr marL="3928" marR="3928" marT="3928" marB="0" anchor="b"/>
                </a:tc>
                <a:tc>
                  <a:txBody>
                    <a:bodyPr/>
                    <a:lstStyle/>
                    <a:p>
                      <a:pPr algn="l" fontAlgn="b"/>
                      <a:r>
                        <a:rPr lang="fr-FR" sz="1200" u="none" strike="noStrike">
                          <a:effectLst/>
                        </a:rPr>
                        <a:t>02/01/2019</a:t>
                      </a:r>
                      <a:endParaRPr lang="fr-FR" sz="1200" b="0" i="0" u="none" strike="noStrike">
                        <a:solidFill>
                          <a:srgbClr val="000000"/>
                        </a:solidFill>
                        <a:effectLst/>
                        <a:latin typeface="Calibri" panose="020F0502020204030204" pitchFamily="34" charset="0"/>
                      </a:endParaRPr>
                    </a:p>
                  </a:txBody>
                  <a:tcPr marL="3928" marR="3928" marT="3928" marB="0" anchor="b"/>
                </a:tc>
                <a:tc>
                  <a:txBody>
                    <a:bodyPr/>
                    <a:lstStyle/>
                    <a:p>
                      <a:pPr algn="l" fontAlgn="b"/>
                      <a:r>
                        <a:rPr lang="fr-FR" sz="1200" u="none" strike="noStrike">
                          <a:effectLst/>
                        </a:rPr>
                        <a:t>123456</a:t>
                      </a:r>
                      <a:endParaRPr lang="fr-FR" sz="1200" b="0" i="0" u="none" strike="noStrike">
                        <a:solidFill>
                          <a:srgbClr val="000000"/>
                        </a:solidFill>
                        <a:effectLst/>
                        <a:latin typeface="Calibri" panose="020F0502020204030204" pitchFamily="34" charset="0"/>
                      </a:endParaRPr>
                    </a:p>
                  </a:txBody>
                  <a:tcPr marL="3928" marR="3928" marT="3928" marB="0" anchor="b"/>
                </a:tc>
                <a:tc>
                  <a:txBody>
                    <a:bodyPr/>
                    <a:lstStyle/>
                    <a:p>
                      <a:pPr algn="l" fontAlgn="b"/>
                      <a:r>
                        <a:rPr lang="fr-FR" sz="1200" u="none" strike="noStrike">
                          <a:effectLst/>
                        </a:rPr>
                        <a:t>PEAU DE COU</a:t>
                      </a:r>
                      <a:endParaRPr lang="fr-FR" sz="1200" b="0" i="0" u="none" strike="noStrike">
                        <a:solidFill>
                          <a:srgbClr val="000000"/>
                        </a:solidFill>
                        <a:effectLst/>
                        <a:latin typeface="Calibri" panose="020F0502020204030204" pitchFamily="34" charset="0"/>
                      </a:endParaRPr>
                    </a:p>
                  </a:txBody>
                  <a:tcPr marL="3928" marR="3928" marT="3928" marB="0" anchor="b"/>
                </a:tc>
                <a:tc>
                  <a:txBody>
                    <a:bodyPr/>
                    <a:lstStyle/>
                    <a:p>
                      <a:pPr algn="l" fontAlgn="b"/>
                      <a:r>
                        <a:rPr lang="fr-FR" sz="1200" u="none" strike="noStrike">
                          <a:effectLst/>
                        </a:rPr>
                        <a:t>SALMONELLE</a:t>
                      </a:r>
                      <a:endParaRPr lang="fr-FR" sz="1200" b="0" i="0" u="none" strike="noStrike">
                        <a:solidFill>
                          <a:srgbClr val="000000"/>
                        </a:solidFill>
                        <a:effectLst/>
                        <a:latin typeface="Calibri" panose="020F0502020204030204" pitchFamily="34" charset="0"/>
                      </a:endParaRPr>
                    </a:p>
                  </a:txBody>
                  <a:tcPr marL="3928" marR="3928" marT="3928" marB="0" anchor="b"/>
                </a:tc>
                <a:tc>
                  <a:txBody>
                    <a:bodyPr/>
                    <a:lstStyle/>
                    <a:p>
                      <a:pPr algn="l" fontAlgn="b"/>
                      <a:r>
                        <a:rPr lang="fr-FR" sz="1200" u="none" strike="noStrike" dirty="0">
                          <a:solidFill>
                            <a:srgbClr val="00B050"/>
                          </a:solidFill>
                          <a:effectLst/>
                        </a:rPr>
                        <a:t>NON</a:t>
                      </a:r>
                      <a:endParaRPr lang="fr-FR" sz="1200" b="0" i="0" u="none" strike="noStrike" dirty="0">
                        <a:solidFill>
                          <a:srgbClr val="00B050"/>
                        </a:solidFill>
                        <a:effectLst/>
                        <a:latin typeface="Calibri" panose="020F0502020204030204" pitchFamily="34" charset="0"/>
                      </a:endParaRPr>
                    </a:p>
                  </a:txBody>
                  <a:tcPr marL="3928" marR="3928" marT="3928" marB="0" anchor="b"/>
                </a:tc>
                <a:tc>
                  <a:txBody>
                    <a:bodyPr/>
                    <a:lstStyle/>
                    <a:p>
                      <a:pPr algn="l" fontAlgn="b"/>
                      <a:r>
                        <a:rPr lang="fr-FR" sz="1200" u="none" strike="noStrike">
                          <a:effectLst/>
                        </a:rPr>
                        <a:t>SANS OBJET</a:t>
                      </a:r>
                      <a:endParaRPr lang="fr-FR" sz="1200" b="0" i="0" u="none" strike="noStrike">
                        <a:solidFill>
                          <a:srgbClr val="000000"/>
                        </a:solidFill>
                        <a:effectLst/>
                        <a:latin typeface="Calibri" panose="020F0502020204030204" pitchFamily="34" charset="0"/>
                      </a:endParaRPr>
                    </a:p>
                  </a:txBody>
                  <a:tcPr marL="3928" marR="3928" marT="3928" marB="0" anchor="b"/>
                </a:tc>
                <a:tc>
                  <a:txBody>
                    <a:bodyPr/>
                    <a:lstStyle/>
                    <a:p>
                      <a:pPr algn="l" fontAlgn="b"/>
                      <a:r>
                        <a:rPr lang="fr-FR" sz="1200" u="none" strike="noStrike">
                          <a:effectLst/>
                        </a:rPr>
                        <a:t>SANS OBJET</a:t>
                      </a:r>
                      <a:endParaRPr lang="fr-FR" sz="1200" b="0" i="0" u="none" strike="noStrike">
                        <a:solidFill>
                          <a:srgbClr val="000000"/>
                        </a:solidFill>
                        <a:effectLst/>
                        <a:latin typeface="Calibri" panose="020F0502020204030204" pitchFamily="34" charset="0"/>
                      </a:endParaRPr>
                    </a:p>
                  </a:txBody>
                  <a:tcPr marL="3928" marR="3928" marT="3928" marB="0" anchor="b"/>
                </a:tc>
                <a:tc>
                  <a:txBody>
                    <a:bodyPr/>
                    <a:lstStyle/>
                    <a:p>
                      <a:pPr algn="l" fontAlgn="b"/>
                      <a:r>
                        <a:rPr lang="fr-FR" sz="1200" u="none" strike="noStrike" dirty="0">
                          <a:solidFill>
                            <a:srgbClr val="00B050"/>
                          </a:solidFill>
                          <a:effectLst/>
                        </a:rPr>
                        <a:t>SANS OBJET</a:t>
                      </a:r>
                      <a:endParaRPr lang="fr-FR" sz="1200" b="0" i="0" u="none" strike="noStrike" dirty="0">
                        <a:solidFill>
                          <a:srgbClr val="00B050"/>
                        </a:solidFill>
                        <a:effectLst/>
                        <a:latin typeface="Calibri" panose="020F0502020204030204" pitchFamily="34" charset="0"/>
                      </a:endParaRPr>
                    </a:p>
                  </a:txBody>
                  <a:tcPr marL="3928" marR="3928" marT="3928" marB="0" anchor="b"/>
                </a:tc>
                <a:tc>
                  <a:txBody>
                    <a:bodyPr/>
                    <a:lstStyle/>
                    <a:p>
                      <a:pPr algn="l" fontAlgn="b"/>
                      <a:r>
                        <a:rPr lang="fr-FR" sz="1200" u="none" strike="noStrike" dirty="0">
                          <a:effectLst/>
                        </a:rPr>
                        <a:t>CLAUSTRATION</a:t>
                      </a:r>
                      <a:endParaRPr lang="fr-FR" sz="1200" b="0" i="0" u="none" strike="noStrike" dirty="0">
                        <a:solidFill>
                          <a:srgbClr val="000000"/>
                        </a:solidFill>
                        <a:effectLst/>
                        <a:latin typeface="Calibri" panose="020F0502020204030204" pitchFamily="34" charset="0"/>
                      </a:endParaRPr>
                    </a:p>
                  </a:txBody>
                  <a:tcPr marL="3928" marR="3928" marT="3928" marB="0" anchor="b"/>
                </a:tc>
                <a:tc>
                  <a:txBody>
                    <a:bodyPr/>
                    <a:lstStyle/>
                    <a:p>
                      <a:pPr algn="l" fontAlgn="b"/>
                      <a:r>
                        <a:rPr lang="fr-FR" sz="1200" u="none" strike="noStrike">
                          <a:effectLst/>
                        </a:rPr>
                        <a:t>AVANT RESSUAGE</a:t>
                      </a:r>
                      <a:endParaRPr lang="fr-FR" sz="1200" b="0" i="0" u="none" strike="noStrike">
                        <a:solidFill>
                          <a:srgbClr val="000000"/>
                        </a:solidFill>
                        <a:effectLst/>
                        <a:latin typeface="Calibri" panose="020F0502020204030204" pitchFamily="34" charset="0"/>
                      </a:endParaRPr>
                    </a:p>
                  </a:txBody>
                  <a:tcPr marL="3928" marR="3928" marT="3928" marB="0" anchor="b"/>
                </a:tc>
                <a:tc>
                  <a:txBody>
                    <a:bodyPr/>
                    <a:lstStyle/>
                    <a:p>
                      <a:pPr algn="l" fontAlgn="b"/>
                      <a:r>
                        <a:rPr lang="fr-FR" sz="1200" u="none" strike="noStrike">
                          <a:effectLst/>
                        </a:rPr>
                        <a:t>LIGNE POULET</a:t>
                      </a:r>
                      <a:endParaRPr lang="fr-FR" sz="1200" b="0" i="0" u="none" strike="noStrike">
                        <a:solidFill>
                          <a:srgbClr val="000000"/>
                        </a:solidFill>
                        <a:effectLst/>
                        <a:latin typeface="Calibri" panose="020F0502020204030204" pitchFamily="34" charset="0"/>
                      </a:endParaRPr>
                    </a:p>
                  </a:txBody>
                  <a:tcPr marL="3928" marR="3928" marT="3928" marB="0" anchor="b"/>
                </a:tc>
                <a:extLst>
                  <a:ext uri="{0D108BD9-81ED-4DB2-BD59-A6C34878D82A}">
                    <a16:rowId xmlns:a16="http://schemas.microsoft.com/office/drawing/2014/main" val="2245589020"/>
                  </a:ext>
                </a:extLst>
              </a:tr>
              <a:tr h="489019">
                <a:tc>
                  <a:txBody>
                    <a:bodyPr/>
                    <a:lstStyle/>
                    <a:p>
                      <a:pPr algn="l" fontAlgn="b"/>
                      <a:r>
                        <a:rPr lang="fr-FR" sz="1200" u="none" strike="noStrike">
                          <a:effectLst/>
                        </a:rPr>
                        <a:t>POULET</a:t>
                      </a:r>
                      <a:endParaRPr lang="fr-FR" sz="1200" b="0" i="0" u="none" strike="noStrike">
                        <a:solidFill>
                          <a:srgbClr val="000000"/>
                        </a:solidFill>
                        <a:effectLst/>
                        <a:latin typeface="Calibri" panose="020F0502020204030204" pitchFamily="34" charset="0"/>
                      </a:endParaRPr>
                    </a:p>
                  </a:txBody>
                  <a:tcPr marL="3928" marR="3928" marT="3928" marB="0" anchor="b"/>
                </a:tc>
                <a:tc>
                  <a:txBody>
                    <a:bodyPr/>
                    <a:lstStyle/>
                    <a:p>
                      <a:pPr algn="l" fontAlgn="b"/>
                      <a:r>
                        <a:rPr lang="fr-FR" sz="1200" u="none" strike="noStrike">
                          <a:effectLst/>
                        </a:rPr>
                        <a:t>03/01/2019</a:t>
                      </a:r>
                      <a:endParaRPr lang="fr-FR" sz="1200" b="0" i="0" u="none" strike="noStrike">
                        <a:solidFill>
                          <a:srgbClr val="000000"/>
                        </a:solidFill>
                        <a:effectLst/>
                        <a:latin typeface="Calibri" panose="020F0502020204030204" pitchFamily="34" charset="0"/>
                      </a:endParaRPr>
                    </a:p>
                  </a:txBody>
                  <a:tcPr marL="3928" marR="3928" marT="3928" marB="0" anchor="b"/>
                </a:tc>
                <a:tc>
                  <a:txBody>
                    <a:bodyPr/>
                    <a:lstStyle/>
                    <a:p>
                      <a:pPr algn="l" fontAlgn="b"/>
                      <a:r>
                        <a:rPr lang="fr-FR" sz="1200" u="none" strike="noStrike">
                          <a:effectLst/>
                        </a:rPr>
                        <a:t>123456</a:t>
                      </a:r>
                      <a:endParaRPr lang="fr-FR" sz="1200" b="0" i="0" u="none" strike="noStrike">
                        <a:solidFill>
                          <a:srgbClr val="000000"/>
                        </a:solidFill>
                        <a:effectLst/>
                        <a:latin typeface="Calibri" panose="020F0502020204030204" pitchFamily="34" charset="0"/>
                      </a:endParaRPr>
                    </a:p>
                  </a:txBody>
                  <a:tcPr marL="3928" marR="3928" marT="3928" marB="0" anchor="b"/>
                </a:tc>
                <a:tc>
                  <a:txBody>
                    <a:bodyPr/>
                    <a:lstStyle/>
                    <a:p>
                      <a:pPr algn="l" fontAlgn="b"/>
                      <a:r>
                        <a:rPr lang="fr-FR" sz="1200" u="none" strike="noStrike">
                          <a:effectLst/>
                        </a:rPr>
                        <a:t>PEAU DE COU</a:t>
                      </a:r>
                      <a:endParaRPr lang="fr-FR" sz="1200" b="0" i="0" u="none" strike="noStrike">
                        <a:solidFill>
                          <a:srgbClr val="000000"/>
                        </a:solidFill>
                        <a:effectLst/>
                        <a:latin typeface="Calibri" panose="020F0502020204030204" pitchFamily="34" charset="0"/>
                      </a:endParaRPr>
                    </a:p>
                  </a:txBody>
                  <a:tcPr marL="3928" marR="3928" marT="3928" marB="0" anchor="b"/>
                </a:tc>
                <a:tc>
                  <a:txBody>
                    <a:bodyPr/>
                    <a:lstStyle/>
                    <a:p>
                      <a:pPr algn="l" fontAlgn="b"/>
                      <a:r>
                        <a:rPr lang="fr-FR" sz="1200" u="none" strike="noStrike">
                          <a:effectLst/>
                        </a:rPr>
                        <a:t>SALMONELLE</a:t>
                      </a:r>
                      <a:endParaRPr lang="fr-FR" sz="1200" b="0" i="0" u="none" strike="noStrike">
                        <a:solidFill>
                          <a:srgbClr val="000000"/>
                        </a:solidFill>
                        <a:effectLst/>
                        <a:latin typeface="Calibri" panose="020F0502020204030204" pitchFamily="34" charset="0"/>
                      </a:endParaRPr>
                    </a:p>
                  </a:txBody>
                  <a:tcPr marL="3928" marR="3928" marT="3928" marB="0" anchor="b"/>
                </a:tc>
                <a:tc>
                  <a:txBody>
                    <a:bodyPr/>
                    <a:lstStyle/>
                    <a:p>
                      <a:pPr algn="l" fontAlgn="b"/>
                      <a:r>
                        <a:rPr lang="fr-FR" sz="1200" u="none" strike="noStrike" dirty="0">
                          <a:solidFill>
                            <a:srgbClr val="00B050"/>
                          </a:solidFill>
                          <a:effectLst/>
                        </a:rPr>
                        <a:t>NON</a:t>
                      </a:r>
                      <a:endParaRPr lang="fr-FR" sz="1200" b="0" i="0" u="none" strike="noStrike" dirty="0">
                        <a:solidFill>
                          <a:srgbClr val="00B050"/>
                        </a:solidFill>
                        <a:effectLst/>
                        <a:latin typeface="Calibri" panose="020F0502020204030204" pitchFamily="34" charset="0"/>
                      </a:endParaRPr>
                    </a:p>
                  </a:txBody>
                  <a:tcPr marL="3928" marR="3928" marT="3928" marB="0" anchor="b"/>
                </a:tc>
                <a:tc>
                  <a:txBody>
                    <a:bodyPr/>
                    <a:lstStyle/>
                    <a:p>
                      <a:pPr algn="l" fontAlgn="b"/>
                      <a:r>
                        <a:rPr lang="fr-FR" sz="1200" u="none" strike="noStrike">
                          <a:effectLst/>
                        </a:rPr>
                        <a:t>SANS OBJET</a:t>
                      </a:r>
                      <a:endParaRPr lang="fr-FR" sz="1200" b="0" i="0" u="none" strike="noStrike">
                        <a:solidFill>
                          <a:srgbClr val="000000"/>
                        </a:solidFill>
                        <a:effectLst/>
                        <a:latin typeface="Calibri" panose="020F0502020204030204" pitchFamily="34" charset="0"/>
                      </a:endParaRPr>
                    </a:p>
                  </a:txBody>
                  <a:tcPr marL="3928" marR="3928" marT="3928" marB="0" anchor="b"/>
                </a:tc>
                <a:tc>
                  <a:txBody>
                    <a:bodyPr/>
                    <a:lstStyle/>
                    <a:p>
                      <a:pPr algn="l" fontAlgn="b"/>
                      <a:r>
                        <a:rPr lang="fr-FR" sz="1200" u="none" strike="noStrike" dirty="0">
                          <a:effectLst/>
                        </a:rPr>
                        <a:t>SANS OBJET</a:t>
                      </a:r>
                      <a:endParaRPr lang="fr-FR" sz="1200" b="0" i="0" u="none" strike="noStrike" dirty="0">
                        <a:solidFill>
                          <a:srgbClr val="000000"/>
                        </a:solidFill>
                        <a:effectLst/>
                        <a:latin typeface="Calibri" panose="020F0502020204030204" pitchFamily="34" charset="0"/>
                      </a:endParaRPr>
                    </a:p>
                  </a:txBody>
                  <a:tcPr marL="3928" marR="3928" marT="3928" marB="0" anchor="b"/>
                </a:tc>
                <a:tc>
                  <a:txBody>
                    <a:bodyPr/>
                    <a:lstStyle/>
                    <a:p>
                      <a:pPr algn="l" fontAlgn="b"/>
                      <a:r>
                        <a:rPr lang="fr-FR" sz="1200" u="none" strike="noStrike" dirty="0">
                          <a:solidFill>
                            <a:srgbClr val="00B050"/>
                          </a:solidFill>
                          <a:effectLst/>
                        </a:rPr>
                        <a:t>SANS OBJET</a:t>
                      </a:r>
                      <a:endParaRPr lang="fr-FR" sz="1200" b="0" i="0" u="none" strike="noStrike" dirty="0">
                        <a:solidFill>
                          <a:srgbClr val="00B050"/>
                        </a:solidFill>
                        <a:effectLst/>
                        <a:latin typeface="Calibri" panose="020F0502020204030204" pitchFamily="34" charset="0"/>
                      </a:endParaRPr>
                    </a:p>
                  </a:txBody>
                  <a:tcPr marL="3928" marR="3928" marT="3928" marB="0" anchor="b"/>
                </a:tc>
                <a:tc>
                  <a:txBody>
                    <a:bodyPr/>
                    <a:lstStyle/>
                    <a:p>
                      <a:pPr algn="l" fontAlgn="b"/>
                      <a:r>
                        <a:rPr lang="fr-FR" sz="1200" u="none" strike="noStrike">
                          <a:effectLst/>
                        </a:rPr>
                        <a:t>CLAUSTRATION</a:t>
                      </a:r>
                      <a:endParaRPr lang="fr-FR" sz="1200" b="0" i="0" u="none" strike="noStrike">
                        <a:solidFill>
                          <a:srgbClr val="000000"/>
                        </a:solidFill>
                        <a:effectLst/>
                        <a:latin typeface="Calibri" panose="020F0502020204030204" pitchFamily="34" charset="0"/>
                      </a:endParaRPr>
                    </a:p>
                  </a:txBody>
                  <a:tcPr marL="3928" marR="3928" marT="3928" marB="0" anchor="b"/>
                </a:tc>
                <a:tc>
                  <a:txBody>
                    <a:bodyPr/>
                    <a:lstStyle/>
                    <a:p>
                      <a:pPr algn="l" fontAlgn="b"/>
                      <a:r>
                        <a:rPr lang="fr-FR" sz="1200" u="none" strike="noStrike">
                          <a:effectLst/>
                        </a:rPr>
                        <a:t>AVANT RESSUAGE</a:t>
                      </a:r>
                      <a:endParaRPr lang="fr-FR" sz="1200" b="0" i="0" u="none" strike="noStrike">
                        <a:solidFill>
                          <a:srgbClr val="000000"/>
                        </a:solidFill>
                        <a:effectLst/>
                        <a:latin typeface="Calibri" panose="020F0502020204030204" pitchFamily="34" charset="0"/>
                      </a:endParaRPr>
                    </a:p>
                  </a:txBody>
                  <a:tcPr marL="3928" marR="3928" marT="3928" marB="0" anchor="b"/>
                </a:tc>
                <a:tc>
                  <a:txBody>
                    <a:bodyPr/>
                    <a:lstStyle/>
                    <a:p>
                      <a:pPr algn="l" fontAlgn="b"/>
                      <a:r>
                        <a:rPr lang="fr-FR" sz="1200" u="none" strike="noStrike">
                          <a:effectLst/>
                        </a:rPr>
                        <a:t>LIGNE POULET</a:t>
                      </a:r>
                      <a:endParaRPr lang="fr-FR" sz="1200" b="0" i="0" u="none" strike="noStrike">
                        <a:solidFill>
                          <a:srgbClr val="000000"/>
                        </a:solidFill>
                        <a:effectLst/>
                        <a:latin typeface="Calibri" panose="020F0502020204030204" pitchFamily="34" charset="0"/>
                      </a:endParaRPr>
                    </a:p>
                  </a:txBody>
                  <a:tcPr marL="3928" marR="3928" marT="3928" marB="0" anchor="b"/>
                </a:tc>
                <a:extLst>
                  <a:ext uri="{0D108BD9-81ED-4DB2-BD59-A6C34878D82A}">
                    <a16:rowId xmlns:a16="http://schemas.microsoft.com/office/drawing/2014/main" val="373924644"/>
                  </a:ext>
                </a:extLst>
              </a:tr>
              <a:tr h="489019">
                <a:tc>
                  <a:txBody>
                    <a:bodyPr/>
                    <a:lstStyle/>
                    <a:p>
                      <a:pPr algn="l" fontAlgn="b"/>
                      <a:r>
                        <a:rPr lang="fr-FR" sz="1200" u="none" strike="noStrike">
                          <a:effectLst/>
                        </a:rPr>
                        <a:t>POULET</a:t>
                      </a:r>
                      <a:endParaRPr lang="fr-FR" sz="1200" b="0" i="0" u="none" strike="noStrike">
                        <a:solidFill>
                          <a:srgbClr val="000000"/>
                        </a:solidFill>
                        <a:effectLst/>
                        <a:latin typeface="Calibri" panose="020F0502020204030204" pitchFamily="34" charset="0"/>
                      </a:endParaRPr>
                    </a:p>
                  </a:txBody>
                  <a:tcPr marL="3928" marR="3928" marT="3928" marB="0" anchor="b"/>
                </a:tc>
                <a:tc>
                  <a:txBody>
                    <a:bodyPr/>
                    <a:lstStyle/>
                    <a:p>
                      <a:pPr algn="l" fontAlgn="b"/>
                      <a:r>
                        <a:rPr lang="fr-FR" sz="1200" u="none" strike="noStrike">
                          <a:effectLst/>
                        </a:rPr>
                        <a:t>04/01/2019</a:t>
                      </a:r>
                      <a:endParaRPr lang="fr-FR" sz="1200" b="0" i="0" u="none" strike="noStrike">
                        <a:solidFill>
                          <a:srgbClr val="000000"/>
                        </a:solidFill>
                        <a:effectLst/>
                        <a:latin typeface="Calibri" panose="020F0502020204030204" pitchFamily="34" charset="0"/>
                      </a:endParaRPr>
                    </a:p>
                  </a:txBody>
                  <a:tcPr marL="3928" marR="3928" marT="3928" marB="0" anchor="b"/>
                </a:tc>
                <a:tc>
                  <a:txBody>
                    <a:bodyPr/>
                    <a:lstStyle/>
                    <a:p>
                      <a:pPr algn="l" fontAlgn="b"/>
                      <a:r>
                        <a:rPr lang="fr-FR" sz="1200" u="none" strike="noStrike">
                          <a:effectLst/>
                        </a:rPr>
                        <a:t>123456</a:t>
                      </a:r>
                      <a:endParaRPr lang="fr-FR" sz="1200" b="0" i="0" u="none" strike="noStrike">
                        <a:solidFill>
                          <a:srgbClr val="000000"/>
                        </a:solidFill>
                        <a:effectLst/>
                        <a:latin typeface="Calibri" panose="020F0502020204030204" pitchFamily="34" charset="0"/>
                      </a:endParaRPr>
                    </a:p>
                  </a:txBody>
                  <a:tcPr marL="3928" marR="3928" marT="3928" marB="0" anchor="b"/>
                </a:tc>
                <a:tc>
                  <a:txBody>
                    <a:bodyPr/>
                    <a:lstStyle/>
                    <a:p>
                      <a:pPr algn="l" fontAlgn="b"/>
                      <a:r>
                        <a:rPr lang="fr-FR" sz="1200" u="none" strike="noStrike">
                          <a:effectLst/>
                        </a:rPr>
                        <a:t>PEAU DE COU</a:t>
                      </a:r>
                      <a:endParaRPr lang="fr-FR" sz="1200" b="0" i="0" u="none" strike="noStrike">
                        <a:solidFill>
                          <a:srgbClr val="000000"/>
                        </a:solidFill>
                        <a:effectLst/>
                        <a:latin typeface="Calibri" panose="020F0502020204030204" pitchFamily="34" charset="0"/>
                      </a:endParaRPr>
                    </a:p>
                  </a:txBody>
                  <a:tcPr marL="3928" marR="3928" marT="3928" marB="0" anchor="b"/>
                </a:tc>
                <a:tc>
                  <a:txBody>
                    <a:bodyPr/>
                    <a:lstStyle/>
                    <a:p>
                      <a:pPr algn="l" fontAlgn="b"/>
                      <a:r>
                        <a:rPr lang="fr-FR" sz="1200" u="none" strike="noStrike">
                          <a:effectLst/>
                        </a:rPr>
                        <a:t>SALMONELLE</a:t>
                      </a:r>
                      <a:endParaRPr lang="fr-FR" sz="1200" b="0" i="0" u="none" strike="noStrike">
                        <a:solidFill>
                          <a:srgbClr val="000000"/>
                        </a:solidFill>
                        <a:effectLst/>
                        <a:latin typeface="Calibri" panose="020F0502020204030204" pitchFamily="34" charset="0"/>
                      </a:endParaRPr>
                    </a:p>
                  </a:txBody>
                  <a:tcPr marL="3928" marR="3928" marT="3928" marB="0" anchor="b"/>
                </a:tc>
                <a:tc>
                  <a:txBody>
                    <a:bodyPr/>
                    <a:lstStyle/>
                    <a:p>
                      <a:pPr algn="l" fontAlgn="b"/>
                      <a:r>
                        <a:rPr lang="fr-FR" sz="1200" u="none" strike="noStrike" dirty="0">
                          <a:solidFill>
                            <a:srgbClr val="00B050"/>
                          </a:solidFill>
                          <a:effectLst/>
                        </a:rPr>
                        <a:t>NON</a:t>
                      </a:r>
                      <a:endParaRPr lang="fr-FR" sz="1200" b="0" i="0" u="none" strike="noStrike" dirty="0">
                        <a:solidFill>
                          <a:srgbClr val="00B050"/>
                        </a:solidFill>
                        <a:effectLst/>
                        <a:latin typeface="Calibri" panose="020F0502020204030204" pitchFamily="34" charset="0"/>
                      </a:endParaRPr>
                    </a:p>
                  </a:txBody>
                  <a:tcPr marL="3928" marR="3928" marT="3928" marB="0" anchor="b"/>
                </a:tc>
                <a:tc>
                  <a:txBody>
                    <a:bodyPr/>
                    <a:lstStyle/>
                    <a:p>
                      <a:pPr algn="l" fontAlgn="b"/>
                      <a:r>
                        <a:rPr lang="fr-FR" sz="1200" u="none" strike="noStrike">
                          <a:effectLst/>
                        </a:rPr>
                        <a:t>SANS OBJET</a:t>
                      </a:r>
                      <a:endParaRPr lang="fr-FR" sz="1200" b="0" i="0" u="none" strike="noStrike">
                        <a:solidFill>
                          <a:srgbClr val="000000"/>
                        </a:solidFill>
                        <a:effectLst/>
                        <a:latin typeface="Calibri" panose="020F0502020204030204" pitchFamily="34" charset="0"/>
                      </a:endParaRPr>
                    </a:p>
                  </a:txBody>
                  <a:tcPr marL="3928" marR="3928" marT="3928" marB="0" anchor="b"/>
                </a:tc>
                <a:tc>
                  <a:txBody>
                    <a:bodyPr/>
                    <a:lstStyle/>
                    <a:p>
                      <a:pPr algn="l" fontAlgn="b"/>
                      <a:r>
                        <a:rPr lang="fr-FR" sz="1200" u="none" strike="noStrike">
                          <a:effectLst/>
                        </a:rPr>
                        <a:t>SANS OBJET</a:t>
                      </a:r>
                      <a:endParaRPr lang="fr-FR" sz="1200" b="0" i="0" u="none" strike="noStrike">
                        <a:solidFill>
                          <a:srgbClr val="000000"/>
                        </a:solidFill>
                        <a:effectLst/>
                        <a:latin typeface="Calibri" panose="020F0502020204030204" pitchFamily="34" charset="0"/>
                      </a:endParaRPr>
                    </a:p>
                  </a:txBody>
                  <a:tcPr marL="3928" marR="3928" marT="3928" marB="0" anchor="b"/>
                </a:tc>
                <a:tc>
                  <a:txBody>
                    <a:bodyPr/>
                    <a:lstStyle/>
                    <a:p>
                      <a:pPr algn="l" fontAlgn="b"/>
                      <a:r>
                        <a:rPr lang="fr-FR" sz="1200" u="none" strike="noStrike" dirty="0">
                          <a:solidFill>
                            <a:srgbClr val="00B050"/>
                          </a:solidFill>
                          <a:effectLst/>
                        </a:rPr>
                        <a:t>SANS OBJET</a:t>
                      </a:r>
                      <a:endParaRPr lang="fr-FR" sz="1200" b="0" i="0" u="none" strike="noStrike" dirty="0">
                        <a:solidFill>
                          <a:srgbClr val="00B050"/>
                        </a:solidFill>
                        <a:effectLst/>
                        <a:latin typeface="Calibri" panose="020F0502020204030204" pitchFamily="34" charset="0"/>
                      </a:endParaRPr>
                    </a:p>
                  </a:txBody>
                  <a:tcPr marL="3928" marR="3928" marT="3928" marB="0" anchor="b"/>
                </a:tc>
                <a:tc>
                  <a:txBody>
                    <a:bodyPr/>
                    <a:lstStyle/>
                    <a:p>
                      <a:pPr algn="l" fontAlgn="b"/>
                      <a:r>
                        <a:rPr lang="fr-FR" sz="1200" u="none" strike="noStrike">
                          <a:effectLst/>
                        </a:rPr>
                        <a:t>CLAUSTRATION</a:t>
                      </a:r>
                      <a:endParaRPr lang="fr-FR" sz="1200" b="0" i="0" u="none" strike="noStrike">
                        <a:solidFill>
                          <a:srgbClr val="000000"/>
                        </a:solidFill>
                        <a:effectLst/>
                        <a:latin typeface="Calibri" panose="020F0502020204030204" pitchFamily="34" charset="0"/>
                      </a:endParaRPr>
                    </a:p>
                  </a:txBody>
                  <a:tcPr marL="3928" marR="3928" marT="3928" marB="0" anchor="b"/>
                </a:tc>
                <a:tc>
                  <a:txBody>
                    <a:bodyPr/>
                    <a:lstStyle/>
                    <a:p>
                      <a:pPr algn="l" fontAlgn="b"/>
                      <a:r>
                        <a:rPr lang="fr-FR" sz="1200" u="none" strike="noStrike">
                          <a:effectLst/>
                        </a:rPr>
                        <a:t>AVANT RESSUAGE</a:t>
                      </a:r>
                      <a:endParaRPr lang="fr-FR" sz="1200" b="0" i="0" u="none" strike="noStrike">
                        <a:solidFill>
                          <a:srgbClr val="000000"/>
                        </a:solidFill>
                        <a:effectLst/>
                        <a:latin typeface="Calibri" panose="020F0502020204030204" pitchFamily="34" charset="0"/>
                      </a:endParaRPr>
                    </a:p>
                  </a:txBody>
                  <a:tcPr marL="3928" marR="3928" marT="3928" marB="0" anchor="b"/>
                </a:tc>
                <a:tc>
                  <a:txBody>
                    <a:bodyPr/>
                    <a:lstStyle/>
                    <a:p>
                      <a:pPr algn="l" fontAlgn="b"/>
                      <a:r>
                        <a:rPr lang="fr-FR" sz="1200" u="none" strike="noStrike">
                          <a:effectLst/>
                        </a:rPr>
                        <a:t>LIGNE POULET</a:t>
                      </a:r>
                      <a:endParaRPr lang="fr-FR" sz="1200" b="0" i="0" u="none" strike="noStrike">
                        <a:solidFill>
                          <a:srgbClr val="000000"/>
                        </a:solidFill>
                        <a:effectLst/>
                        <a:latin typeface="Calibri" panose="020F0502020204030204" pitchFamily="34" charset="0"/>
                      </a:endParaRPr>
                    </a:p>
                  </a:txBody>
                  <a:tcPr marL="3928" marR="3928" marT="3928" marB="0" anchor="b"/>
                </a:tc>
                <a:extLst>
                  <a:ext uri="{0D108BD9-81ED-4DB2-BD59-A6C34878D82A}">
                    <a16:rowId xmlns:a16="http://schemas.microsoft.com/office/drawing/2014/main" val="3345200912"/>
                  </a:ext>
                </a:extLst>
              </a:tr>
              <a:tr h="489019">
                <a:tc>
                  <a:txBody>
                    <a:bodyPr/>
                    <a:lstStyle/>
                    <a:p>
                      <a:pPr algn="l" fontAlgn="b"/>
                      <a:r>
                        <a:rPr lang="fr-FR" sz="1200" u="none" strike="noStrike" dirty="0">
                          <a:effectLst/>
                        </a:rPr>
                        <a:t>POULET</a:t>
                      </a:r>
                      <a:endParaRPr lang="fr-FR" sz="1200" b="0" i="0" u="none" strike="noStrike" dirty="0">
                        <a:solidFill>
                          <a:srgbClr val="000000"/>
                        </a:solidFill>
                        <a:effectLst/>
                        <a:latin typeface="Calibri" panose="020F0502020204030204" pitchFamily="34" charset="0"/>
                      </a:endParaRPr>
                    </a:p>
                  </a:txBody>
                  <a:tcPr marL="3928" marR="3928" marT="3928" marB="0" anchor="b"/>
                </a:tc>
                <a:tc>
                  <a:txBody>
                    <a:bodyPr/>
                    <a:lstStyle/>
                    <a:p>
                      <a:pPr algn="l" fontAlgn="b"/>
                      <a:r>
                        <a:rPr lang="fr-FR" sz="1200" u="none" strike="noStrike" dirty="0">
                          <a:effectLst/>
                        </a:rPr>
                        <a:t>05/01/2019</a:t>
                      </a:r>
                      <a:endParaRPr lang="fr-FR" sz="1200" b="0" i="0" u="none" strike="noStrike" dirty="0">
                        <a:solidFill>
                          <a:srgbClr val="000000"/>
                        </a:solidFill>
                        <a:effectLst/>
                        <a:latin typeface="Calibri" panose="020F0502020204030204" pitchFamily="34" charset="0"/>
                      </a:endParaRPr>
                    </a:p>
                  </a:txBody>
                  <a:tcPr marL="3928" marR="3928" marT="3928" marB="0" anchor="b"/>
                </a:tc>
                <a:tc>
                  <a:txBody>
                    <a:bodyPr/>
                    <a:lstStyle/>
                    <a:p>
                      <a:pPr algn="l" fontAlgn="b"/>
                      <a:r>
                        <a:rPr lang="fr-FR" sz="1200" u="none" strike="noStrike">
                          <a:effectLst/>
                        </a:rPr>
                        <a:t>123456</a:t>
                      </a:r>
                      <a:endParaRPr lang="fr-FR" sz="1200" b="0" i="0" u="none" strike="noStrike">
                        <a:solidFill>
                          <a:srgbClr val="000000"/>
                        </a:solidFill>
                        <a:effectLst/>
                        <a:latin typeface="Calibri" panose="020F0502020204030204" pitchFamily="34" charset="0"/>
                      </a:endParaRPr>
                    </a:p>
                  </a:txBody>
                  <a:tcPr marL="3928" marR="3928" marT="3928" marB="0" anchor="b"/>
                </a:tc>
                <a:tc>
                  <a:txBody>
                    <a:bodyPr/>
                    <a:lstStyle/>
                    <a:p>
                      <a:pPr algn="l" fontAlgn="b"/>
                      <a:r>
                        <a:rPr lang="fr-FR" sz="1200" u="none" strike="noStrike">
                          <a:effectLst/>
                        </a:rPr>
                        <a:t>PEAU DE COU</a:t>
                      </a:r>
                      <a:endParaRPr lang="fr-FR" sz="1200" b="0" i="0" u="none" strike="noStrike">
                        <a:solidFill>
                          <a:srgbClr val="000000"/>
                        </a:solidFill>
                        <a:effectLst/>
                        <a:latin typeface="Calibri" panose="020F0502020204030204" pitchFamily="34" charset="0"/>
                      </a:endParaRPr>
                    </a:p>
                  </a:txBody>
                  <a:tcPr marL="3928" marR="3928" marT="3928" marB="0" anchor="b"/>
                </a:tc>
                <a:tc>
                  <a:txBody>
                    <a:bodyPr/>
                    <a:lstStyle/>
                    <a:p>
                      <a:pPr algn="l" fontAlgn="b"/>
                      <a:r>
                        <a:rPr lang="fr-FR" sz="1200" u="none" strike="noStrike">
                          <a:effectLst/>
                        </a:rPr>
                        <a:t>SALMONELLE</a:t>
                      </a:r>
                      <a:endParaRPr lang="fr-FR" sz="1200" b="0" i="0" u="none" strike="noStrike">
                        <a:solidFill>
                          <a:srgbClr val="000000"/>
                        </a:solidFill>
                        <a:effectLst/>
                        <a:latin typeface="Calibri" panose="020F0502020204030204" pitchFamily="34" charset="0"/>
                      </a:endParaRPr>
                    </a:p>
                  </a:txBody>
                  <a:tcPr marL="3928" marR="3928" marT="3928" marB="0" anchor="b"/>
                </a:tc>
                <a:tc>
                  <a:txBody>
                    <a:bodyPr/>
                    <a:lstStyle/>
                    <a:p>
                      <a:pPr algn="l" fontAlgn="b"/>
                      <a:r>
                        <a:rPr lang="fr-FR" sz="1200" u="none" strike="noStrike" dirty="0">
                          <a:solidFill>
                            <a:srgbClr val="00B050"/>
                          </a:solidFill>
                          <a:effectLst/>
                        </a:rPr>
                        <a:t>NON</a:t>
                      </a:r>
                      <a:endParaRPr lang="fr-FR" sz="1200" b="0" i="0" u="none" strike="noStrike" dirty="0">
                        <a:solidFill>
                          <a:srgbClr val="00B050"/>
                        </a:solidFill>
                        <a:effectLst/>
                        <a:latin typeface="Calibri" panose="020F0502020204030204" pitchFamily="34" charset="0"/>
                      </a:endParaRPr>
                    </a:p>
                  </a:txBody>
                  <a:tcPr marL="3928" marR="3928" marT="3928" marB="0" anchor="b"/>
                </a:tc>
                <a:tc>
                  <a:txBody>
                    <a:bodyPr/>
                    <a:lstStyle/>
                    <a:p>
                      <a:pPr algn="l" fontAlgn="b"/>
                      <a:r>
                        <a:rPr lang="fr-FR" sz="1200" u="none" strike="noStrike" dirty="0">
                          <a:effectLst/>
                        </a:rPr>
                        <a:t>SANS OBJET</a:t>
                      </a:r>
                      <a:endParaRPr lang="fr-FR" sz="1200" b="0" i="0" u="none" strike="noStrike" dirty="0">
                        <a:solidFill>
                          <a:srgbClr val="000000"/>
                        </a:solidFill>
                        <a:effectLst/>
                        <a:latin typeface="Calibri" panose="020F0502020204030204" pitchFamily="34" charset="0"/>
                      </a:endParaRPr>
                    </a:p>
                  </a:txBody>
                  <a:tcPr marL="3928" marR="3928" marT="3928" marB="0" anchor="b"/>
                </a:tc>
                <a:tc>
                  <a:txBody>
                    <a:bodyPr/>
                    <a:lstStyle/>
                    <a:p>
                      <a:pPr algn="l" fontAlgn="b"/>
                      <a:r>
                        <a:rPr lang="fr-FR" sz="1200" u="none" strike="noStrike">
                          <a:effectLst/>
                        </a:rPr>
                        <a:t>SANS OBJET</a:t>
                      </a:r>
                      <a:endParaRPr lang="fr-FR" sz="1200" b="0" i="0" u="none" strike="noStrike">
                        <a:solidFill>
                          <a:srgbClr val="000000"/>
                        </a:solidFill>
                        <a:effectLst/>
                        <a:latin typeface="Calibri" panose="020F0502020204030204" pitchFamily="34" charset="0"/>
                      </a:endParaRPr>
                    </a:p>
                  </a:txBody>
                  <a:tcPr marL="3928" marR="3928" marT="3928" marB="0" anchor="b"/>
                </a:tc>
                <a:tc>
                  <a:txBody>
                    <a:bodyPr/>
                    <a:lstStyle/>
                    <a:p>
                      <a:pPr algn="l" fontAlgn="b"/>
                      <a:r>
                        <a:rPr lang="fr-FR" sz="1200" u="none" strike="noStrike" dirty="0">
                          <a:solidFill>
                            <a:srgbClr val="00B050"/>
                          </a:solidFill>
                          <a:effectLst/>
                        </a:rPr>
                        <a:t>SANS OBJET</a:t>
                      </a:r>
                      <a:endParaRPr lang="fr-FR" sz="1200" b="0" i="0" u="none" strike="noStrike" dirty="0">
                        <a:solidFill>
                          <a:srgbClr val="00B050"/>
                        </a:solidFill>
                        <a:effectLst/>
                        <a:latin typeface="Calibri" panose="020F0502020204030204" pitchFamily="34" charset="0"/>
                      </a:endParaRPr>
                    </a:p>
                  </a:txBody>
                  <a:tcPr marL="3928" marR="3928" marT="3928" marB="0" anchor="b"/>
                </a:tc>
                <a:tc>
                  <a:txBody>
                    <a:bodyPr/>
                    <a:lstStyle/>
                    <a:p>
                      <a:pPr algn="l" fontAlgn="b"/>
                      <a:r>
                        <a:rPr lang="fr-FR" sz="1200" u="none" strike="noStrike">
                          <a:effectLst/>
                        </a:rPr>
                        <a:t>CLAUSTRATION</a:t>
                      </a:r>
                      <a:endParaRPr lang="fr-FR" sz="1200" b="0" i="0" u="none" strike="noStrike">
                        <a:solidFill>
                          <a:srgbClr val="000000"/>
                        </a:solidFill>
                        <a:effectLst/>
                        <a:latin typeface="Calibri" panose="020F0502020204030204" pitchFamily="34" charset="0"/>
                      </a:endParaRPr>
                    </a:p>
                  </a:txBody>
                  <a:tcPr marL="3928" marR="3928" marT="3928" marB="0" anchor="b"/>
                </a:tc>
                <a:tc>
                  <a:txBody>
                    <a:bodyPr/>
                    <a:lstStyle/>
                    <a:p>
                      <a:pPr algn="l" fontAlgn="b"/>
                      <a:r>
                        <a:rPr lang="fr-FR" sz="1200" u="none" strike="noStrike">
                          <a:effectLst/>
                        </a:rPr>
                        <a:t>AVANT RESSUAGE</a:t>
                      </a:r>
                      <a:endParaRPr lang="fr-FR" sz="1200" b="0" i="0" u="none" strike="noStrike">
                        <a:solidFill>
                          <a:srgbClr val="000000"/>
                        </a:solidFill>
                        <a:effectLst/>
                        <a:latin typeface="Calibri" panose="020F0502020204030204" pitchFamily="34" charset="0"/>
                      </a:endParaRPr>
                    </a:p>
                  </a:txBody>
                  <a:tcPr marL="3928" marR="3928" marT="3928" marB="0" anchor="b"/>
                </a:tc>
                <a:tc>
                  <a:txBody>
                    <a:bodyPr/>
                    <a:lstStyle/>
                    <a:p>
                      <a:pPr algn="l" fontAlgn="b"/>
                      <a:r>
                        <a:rPr lang="fr-FR" sz="1200" u="none" strike="noStrike" dirty="0">
                          <a:effectLst/>
                        </a:rPr>
                        <a:t>LIGNE POULET</a:t>
                      </a:r>
                      <a:endParaRPr lang="fr-FR" sz="1200" b="0" i="0" u="none" strike="noStrike" dirty="0">
                        <a:solidFill>
                          <a:srgbClr val="000000"/>
                        </a:solidFill>
                        <a:effectLst/>
                        <a:latin typeface="Calibri" panose="020F0502020204030204" pitchFamily="34" charset="0"/>
                      </a:endParaRPr>
                    </a:p>
                  </a:txBody>
                  <a:tcPr marL="3928" marR="3928" marT="3928" marB="0" anchor="b"/>
                </a:tc>
                <a:extLst>
                  <a:ext uri="{0D108BD9-81ED-4DB2-BD59-A6C34878D82A}">
                    <a16:rowId xmlns:a16="http://schemas.microsoft.com/office/drawing/2014/main" val="1589452021"/>
                  </a:ext>
                </a:extLst>
              </a:tr>
            </a:tbl>
          </a:graphicData>
        </a:graphic>
      </p:graphicFrame>
      <p:sp>
        <p:nvSpPr>
          <p:cNvPr id="5" name="Espace réservé de la date 4">
            <a:extLst>
              <a:ext uri="{FF2B5EF4-FFF2-40B4-BE49-F238E27FC236}">
                <a16:creationId xmlns:a16="http://schemas.microsoft.com/office/drawing/2014/main" id="{729AF319-49A1-4FF7-82F1-26CA13C30E48}"/>
              </a:ext>
            </a:extLst>
          </p:cNvPr>
          <p:cNvSpPr>
            <a:spLocks noGrp="1"/>
          </p:cNvSpPr>
          <p:nvPr>
            <p:ph type="dt" sz="half" idx="10"/>
          </p:nvPr>
        </p:nvSpPr>
        <p:spPr/>
        <p:txBody>
          <a:bodyPr/>
          <a:lstStyle/>
          <a:p>
            <a:r>
              <a:rPr lang="fr-FR" dirty="0"/>
              <a:t>21/05/2025</a:t>
            </a:r>
          </a:p>
        </p:txBody>
      </p:sp>
      <p:sp>
        <p:nvSpPr>
          <p:cNvPr id="6" name="Espace réservé du pied de page 5">
            <a:extLst>
              <a:ext uri="{FF2B5EF4-FFF2-40B4-BE49-F238E27FC236}">
                <a16:creationId xmlns:a16="http://schemas.microsoft.com/office/drawing/2014/main" id="{C3A4022D-86C4-45AF-933D-C5DE2FC3F444}"/>
              </a:ext>
            </a:extLst>
          </p:cNvPr>
          <p:cNvSpPr>
            <a:spLocks noGrp="1"/>
          </p:cNvSpPr>
          <p:nvPr>
            <p:ph type="ftr" sz="quarter" idx="11"/>
          </p:nvPr>
        </p:nvSpPr>
        <p:spPr/>
        <p:txBody>
          <a:bodyPr/>
          <a:lstStyle/>
          <a:p>
            <a:r>
              <a:rPr lang="fr-FR"/>
              <a:t>DONAVOL - contact@donavol.fr </a:t>
            </a:r>
          </a:p>
        </p:txBody>
      </p:sp>
      <p:sp>
        <p:nvSpPr>
          <p:cNvPr id="7" name="Espace réservé du numéro de diapositive 6">
            <a:extLst>
              <a:ext uri="{FF2B5EF4-FFF2-40B4-BE49-F238E27FC236}">
                <a16:creationId xmlns:a16="http://schemas.microsoft.com/office/drawing/2014/main" id="{58E5EF64-E763-4165-B245-89C92F613E15}"/>
              </a:ext>
            </a:extLst>
          </p:cNvPr>
          <p:cNvSpPr>
            <a:spLocks noGrp="1"/>
          </p:cNvSpPr>
          <p:nvPr>
            <p:ph type="sldNum" sz="quarter" idx="12"/>
          </p:nvPr>
        </p:nvSpPr>
        <p:spPr/>
        <p:txBody>
          <a:bodyPr/>
          <a:lstStyle/>
          <a:p>
            <a:fld id="{A48D2DAF-FABC-4CD0-864E-9A0E3FF113D0}" type="slidenum">
              <a:rPr lang="fr-FR" smtClean="0"/>
              <a:t>10</a:t>
            </a:fld>
            <a:endParaRPr lang="fr-FR"/>
          </a:p>
        </p:txBody>
      </p:sp>
    </p:spTree>
    <p:extLst>
      <p:ext uri="{BB962C8B-B14F-4D97-AF65-F5344CB8AC3E}">
        <p14:creationId xmlns:p14="http://schemas.microsoft.com/office/powerpoint/2010/main" val="5034503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6BD5FD9-7861-487D-8338-4F0DA6751552}"/>
              </a:ext>
            </a:extLst>
          </p:cNvPr>
          <p:cNvSpPr>
            <a:spLocks noGrp="1"/>
          </p:cNvSpPr>
          <p:nvPr>
            <p:ph type="title"/>
          </p:nvPr>
        </p:nvSpPr>
        <p:spPr>
          <a:xfrm>
            <a:off x="677334" y="609600"/>
            <a:ext cx="8596668" cy="890726"/>
          </a:xfrm>
        </p:spPr>
        <p:txBody>
          <a:bodyPr>
            <a:noAutofit/>
          </a:bodyPr>
          <a:lstStyle/>
          <a:p>
            <a:r>
              <a:rPr lang="fr-FR" sz="2400" dirty="0"/>
              <a:t>Modèle de présentation des données</a:t>
            </a:r>
            <a:br>
              <a:rPr lang="fr-FR" sz="2400" dirty="0"/>
            </a:br>
            <a:r>
              <a:rPr lang="fr-FR" sz="2400" dirty="0"/>
              <a:t>Exemple : prélèvements réglementaires campylobacter </a:t>
            </a:r>
          </a:p>
        </p:txBody>
      </p:sp>
      <p:graphicFrame>
        <p:nvGraphicFramePr>
          <p:cNvPr id="9" name="Espace réservé du contenu 8">
            <a:extLst>
              <a:ext uri="{FF2B5EF4-FFF2-40B4-BE49-F238E27FC236}">
                <a16:creationId xmlns:a16="http://schemas.microsoft.com/office/drawing/2014/main" id="{DD0C0171-6325-4FE2-87CB-D857A7D23B9C}"/>
              </a:ext>
            </a:extLst>
          </p:cNvPr>
          <p:cNvGraphicFramePr>
            <a:graphicFrameLocks noGrp="1"/>
          </p:cNvGraphicFramePr>
          <p:nvPr>
            <p:ph idx="1"/>
            <p:extLst>
              <p:ext uri="{D42A27DB-BD31-4B8C-83A1-F6EECF244321}">
                <p14:modId xmlns:p14="http://schemas.microsoft.com/office/powerpoint/2010/main" val="1328255970"/>
              </p:ext>
            </p:extLst>
          </p:nvPr>
        </p:nvGraphicFramePr>
        <p:xfrm>
          <a:off x="100614" y="3048384"/>
          <a:ext cx="11990772" cy="3003761"/>
        </p:xfrm>
        <a:graphic>
          <a:graphicData uri="http://schemas.openxmlformats.org/drawingml/2006/table">
            <a:tbl>
              <a:tblPr>
                <a:tableStyleId>{5C22544A-7EE6-4342-B048-85BDC9FD1C3A}</a:tableStyleId>
              </a:tblPr>
              <a:tblGrid>
                <a:gridCol w="585926">
                  <a:extLst>
                    <a:ext uri="{9D8B030D-6E8A-4147-A177-3AD203B41FA5}">
                      <a16:colId xmlns:a16="http://schemas.microsoft.com/office/drawing/2014/main" val="2434782395"/>
                    </a:ext>
                  </a:extLst>
                </a:gridCol>
                <a:gridCol w="887917">
                  <a:extLst>
                    <a:ext uri="{9D8B030D-6E8A-4147-A177-3AD203B41FA5}">
                      <a16:colId xmlns:a16="http://schemas.microsoft.com/office/drawing/2014/main" val="2662968021"/>
                    </a:ext>
                  </a:extLst>
                </a:gridCol>
                <a:gridCol w="824308">
                  <a:extLst>
                    <a:ext uri="{9D8B030D-6E8A-4147-A177-3AD203B41FA5}">
                      <a16:colId xmlns:a16="http://schemas.microsoft.com/office/drawing/2014/main" val="1660619954"/>
                    </a:ext>
                  </a:extLst>
                </a:gridCol>
                <a:gridCol w="1143937">
                  <a:extLst>
                    <a:ext uri="{9D8B030D-6E8A-4147-A177-3AD203B41FA5}">
                      <a16:colId xmlns:a16="http://schemas.microsoft.com/office/drawing/2014/main" val="1295823690"/>
                    </a:ext>
                  </a:extLst>
                </a:gridCol>
                <a:gridCol w="1244872">
                  <a:extLst>
                    <a:ext uri="{9D8B030D-6E8A-4147-A177-3AD203B41FA5}">
                      <a16:colId xmlns:a16="http://schemas.microsoft.com/office/drawing/2014/main" val="4209878543"/>
                    </a:ext>
                  </a:extLst>
                </a:gridCol>
                <a:gridCol w="1000945">
                  <a:extLst>
                    <a:ext uri="{9D8B030D-6E8A-4147-A177-3AD203B41FA5}">
                      <a16:colId xmlns:a16="http://schemas.microsoft.com/office/drawing/2014/main" val="714913585"/>
                    </a:ext>
                  </a:extLst>
                </a:gridCol>
                <a:gridCol w="900009">
                  <a:extLst>
                    <a:ext uri="{9D8B030D-6E8A-4147-A177-3AD203B41FA5}">
                      <a16:colId xmlns:a16="http://schemas.microsoft.com/office/drawing/2014/main" val="3428495894"/>
                    </a:ext>
                  </a:extLst>
                </a:gridCol>
                <a:gridCol w="916832">
                  <a:extLst>
                    <a:ext uri="{9D8B030D-6E8A-4147-A177-3AD203B41FA5}">
                      <a16:colId xmlns:a16="http://schemas.microsoft.com/office/drawing/2014/main" val="2338252681"/>
                    </a:ext>
                  </a:extLst>
                </a:gridCol>
                <a:gridCol w="1148023">
                  <a:extLst>
                    <a:ext uri="{9D8B030D-6E8A-4147-A177-3AD203B41FA5}">
                      <a16:colId xmlns:a16="http://schemas.microsoft.com/office/drawing/2014/main" val="2341771473"/>
                    </a:ext>
                  </a:extLst>
                </a:gridCol>
                <a:gridCol w="949911">
                  <a:extLst>
                    <a:ext uri="{9D8B030D-6E8A-4147-A177-3AD203B41FA5}">
                      <a16:colId xmlns:a16="http://schemas.microsoft.com/office/drawing/2014/main" val="1585520236"/>
                    </a:ext>
                  </a:extLst>
                </a:gridCol>
                <a:gridCol w="1325464">
                  <a:extLst>
                    <a:ext uri="{9D8B030D-6E8A-4147-A177-3AD203B41FA5}">
                      <a16:colId xmlns:a16="http://schemas.microsoft.com/office/drawing/2014/main" val="1693158858"/>
                    </a:ext>
                  </a:extLst>
                </a:gridCol>
                <a:gridCol w="1062628">
                  <a:extLst>
                    <a:ext uri="{9D8B030D-6E8A-4147-A177-3AD203B41FA5}">
                      <a16:colId xmlns:a16="http://schemas.microsoft.com/office/drawing/2014/main" val="2003139101"/>
                    </a:ext>
                  </a:extLst>
                </a:gridCol>
              </a:tblGrid>
              <a:tr h="476051">
                <a:tc>
                  <a:txBody>
                    <a:bodyPr/>
                    <a:lstStyle/>
                    <a:p>
                      <a:pPr algn="l" fontAlgn="b"/>
                      <a:r>
                        <a:rPr lang="fr-FR" sz="1000" u="none" strike="noStrike" dirty="0">
                          <a:effectLst/>
                        </a:rPr>
                        <a:t>ESPECE</a:t>
                      </a:r>
                      <a:endParaRPr lang="fr-FR" sz="1000" b="0" i="0" u="none" strike="noStrike" dirty="0">
                        <a:solidFill>
                          <a:srgbClr val="000000"/>
                        </a:solidFill>
                        <a:effectLst/>
                        <a:latin typeface="Calibri" panose="020F0502020204030204" pitchFamily="34" charset="0"/>
                      </a:endParaRPr>
                    </a:p>
                  </a:txBody>
                  <a:tcPr marL="3928" marR="3928" marT="3928" marB="0" anchor="b"/>
                </a:tc>
                <a:tc>
                  <a:txBody>
                    <a:bodyPr/>
                    <a:lstStyle/>
                    <a:p>
                      <a:pPr algn="l" fontAlgn="b"/>
                      <a:r>
                        <a:rPr lang="fr-FR" sz="1000" u="none" strike="noStrike" dirty="0">
                          <a:effectLst/>
                        </a:rPr>
                        <a:t>DATE_ABATTAGE</a:t>
                      </a:r>
                      <a:endParaRPr lang="fr-FR" sz="1000" b="0" i="0" u="none" strike="noStrike" dirty="0">
                        <a:solidFill>
                          <a:srgbClr val="000000"/>
                        </a:solidFill>
                        <a:effectLst/>
                        <a:latin typeface="Calibri" panose="020F0502020204030204" pitchFamily="34" charset="0"/>
                      </a:endParaRPr>
                    </a:p>
                  </a:txBody>
                  <a:tcPr marL="3928" marR="3928" marT="3928" marB="0" anchor="b"/>
                </a:tc>
                <a:tc>
                  <a:txBody>
                    <a:bodyPr/>
                    <a:lstStyle/>
                    <a:p>
                      <a:pPr algn="l" fontAlgn="b"/>
                      <a:r>
                        <a:rPr lang="fr-FR" sz="1000" u="none" strike="noStrike" dirty="0">
                          <a:effectLst/>
                        </a:rPr>
                        <a:t>IDENTIFIANT_LOT</a:t>
                      </a:r>
                      <a:endParaRPr lang="fr-FR" sz="1000" b="0" i="0" u="none" strike="noStrike" dirty="0">
                        <a:solidFill>
                          <a:srgbClr val="000000"/>
                        </a:solidFill>
                        <a:effectLst/>
                        <a:latin typeface="Calibri" panose="020F0502020204030204" pitchFamily="34" charset="0"/>
                      </a:endParaRPr>
                    </a:p>
                  </a:txBody>
                  <a:tcPr marL="3928" marR="3928" marT="3928" marB="0" anchor="b"/>
                </a:tc>
                <a:tc>
                  <a:txBody>
                    <a:bodyPr/>
                    <a:lstStyle/>
                    <a:p>
                      <a:pPr algn="l" fontAlgn="b"/>
                      <a:r>
                        <a:rPr lang="fr-FR" sz="1000" u="none" strike="noStrike" dirty="0">
                          <a:effectLst/>
                        </a:rPr>
                        <a:t>MATRICE</a:t>
                      </a:r>
                      <a:endParaRPr lang="fr-FR" sz="1000" b="0" i="0" u="none" strike="noStrike" dirty="0">
                        <a:solidFill>
                          <a:srgbClr val="000000"/>
                        </a:solidFill>
                        <a:effectLst/>
                        <a:latin typeface="Calibri" panose="020F0502020204030204" pitchFamily="34" charset="0"/>
                      </a:endParaRPr>
                    </a:p>
                  </a:txBody>
                  <a:tcPr marL="3928" marR="3928" marT="3928" marB="0" anchor="b"/>
                </a:tc>
                <a:tc>
                  <a:txBody>
                    <a:bodyPr/>
                    <a:lstStyle/>
                    <a:p>
                      <a:pPr algn="l" fontAlgn="b"/>
                      <a:r>
                        <a:rPr lang="fr-FR" sz="1000" u="none" strike="noStrike" dirty="0">
                          <a:effectLst/>
                        </a:rPr>
                        <a:t>GERME</a:t>
                      </a:r>
                      <a:endParaRPr lang="fr-FR" sz="1000" b="0" i="0" u="none" strike="noStrike" dirty="0">
                        <a:solidFill>
                          <a:srgbClr val="000000"/>
                        </a:solidFill>
                        <a:effectLst/>
                        <a:latin typeface="Calibri" panose="020F0502020204030204" pitchFamily="34" charset="0"/>
                      </a:endParaRPr>
                    </a:p>
                  </a:txBody>
                  <a:tcPr marL="3928" marR="3928" marT="3928" marB="0" anchor="b"/>
                </a:tc>
                <a:tc>
                  <a:txBody>
                    <a:bodyPr/>
                    <a:lstStyle/>
                    <a:p>
                      <a:pPr algn="l" fontAlgn="b"/>
                      <a:r>
                        <a:rPr lang="fr-FR" sz="1000" u="none" strike="noStrike" dirty="0">
                          <a:effectLst/>
                        </a:rPr>
                        <a:t>PRESENCE</a:t>
                      </a:r>
                      <a:endParaRPr lang="fr-FR" sz="1000" b="0" i="0" u="none" strike="noStrike" dirty="0">
                        <a:solidFill>
                          <a:srgbClr val="000000"/>
                        </a:solidFill>
                        <a:effectLst/>
                        <a:latin typeface="Calibri" panose="020F0502020204030204" pitchFamily="34" charset="0"/>
                      </a:endParaRPr>
                    </a:p>
                  </a:txBody>
                  <a:tcPr marL="3928" marR="3928" marT="3928" marB="0" anchor="b"/>
                </a:tc>
                <a:tc>
                  <a:txBody>
                    <a:bodyPr/>
                    <a:lstStyle/>
                    <a:p>
                      <a:pPr algn="l" fontAlgn="b"/>
                      <a:r>
                        <a:rPr lang="fr-FR" sz="1000" u="none" strike="noStrike" dirty="0">
                          <a:effectLst/>
                        </a:rPr>
                        <a:t>DENOMBREMENT_CAMPYLOBACTER</a:t>
                      </a:r>
                      <a:endParaRPr lang="fr-FR" sz="1000" b="0" i="0" u="none" strike="noStrike" dirty="0">
                        <a:solidFill>
                          <a:srgbClr val="000000"/>
                        </a:solidFill>
                        <a:effectLst/>
                        <a:latin typeface="Calibri" panose="020F0502020204030204" pitchFamily="34" charset="0"/>
                      </a:endParaRPr>
                    </a:p>
                  </a:txBody>
                  <a:tcPr marL="3928" marR="3928" marT="3928" marB="0" anchor="b"/>
                </a:tc>
                <a:tc>
                  <a:txBody>
                    <a:bodyPr/>
                    <a:lstStyle/>
                    <a:p>
                      <a:pPr algn="l" fontAlgn="b"/>
                      <a:r>
                        <a:rPr lang="fr-FR" sz="1000" u="none" strike="noStrike" dirty="0">
                          <a:effectLst/>
                        </a:rPr>
                        <a:t>DENOMBREMENT</a:t>
                      </a:r>
                      <a:endParaRPr lang="fr-FR" sz="1000" b="0" i="0" u="none" strike="noStrike" dirty="0">
                        <a:solidFill>
                          <a:srgbClr val="000000"/>
                        </a:solidFill>
                        <a:effectLst/>
                        <a:latin typeface="Calibri" panose="020F0502020204030204" pitchFamily="34" charset="0"/>
                      </a:endParaRPr>
                    </a:p>
                  </a:txBody>
                  <a:tcPr marL="3928" marR="3928" marT="3928" marB="0" anchor="b"/>
                </a:tc>
                <a:tc>
                  <a:txBody>
                    <a:bodyPr/>
                    <a:lstStyle/>
                    <a:p>
                      <a:pPr algn="l" fontAlgn="b"/>
                      <a:r>
                        <a:rPr lang="fr-FR" sz="1000" u="none" strike="noStrike" dirty="0">
                          <a:effectLst/>
                        </a:rPr>
                        <a:t>SEROTYPE_SALMONELLE</a:t>
                      </a:r>
                      <a:endParaRPr lang="fr-FR" sz="1000" b="0" i="0" u="none" strike="noStrike" dirty="0">
                        <a:solidFill>
                          <a:srgbClr val="000000"/>
                        </a:solidFill>
                        <a:effectLst/>
                        <a:latin typeface="Calibri" panose="020F0502020204030204" pitchFamily="34" charset="0"/>
                      </a:endParaRPr>
                    </a:p>
                  </a:txBody>
                  <a:tcPr marL="3928" marR="3928" marT="3928" marB="0" anchor="b"/>
                </a:tc>
                <a:tc>
                  <a:txBody>
                    <a:bodyPr/>
                    <a:lstStyle/>
                    <a:p>
                      <a:pPr algn="l" fontAlgn="b"/>
                      <a:r>
                        <a:rPr lang="fr-FR" sz="1000" u="none" strike="noStrike" dirty="0">
                          <a:effectLst/>
                        </a:rPr>
                        <a:t>MODE_ELEVAGE</a:t>
                      </a:r>
                      <a:endParaRPr lang="fr-FR" sz="1000" b="0" i="0" u="none" strike="noStrike" dirty="0">
                        <a:solidFill>
                          <a:srgbClr val="000000"/>
                        </a:solidFill>
                        <a:effectLst/>
                        <a:latin typeface="Calibri" panose="020F0502020204030204" pitchFamily="34" charset="0"/>
                      </a:endParaRPr>
                    </a:p>
                  </a:txBody>
                  <a:tcPr marL="3928" marR="3928" marT="3928" marB="0" anchor="b"/>
                </a:tc>
                <a:tc>
                  <a:txBody>
                    <a:bodyPr/>
                    <a:lstStyle/>
                    <a:p>
                      <a:pPr algn="l" fontAlgn="b"/>
                      <a:r>
                        <a:rPr lang="fr-FR" sz="1000" u="none" strike="noStrike" dirty="0">
                          <a:effectLst/>
                        </a:rPr>
                        <a:t>ETAPE_PRELEVEMENT</a:t>
                      </a:r>
                      <a:endParaRPr lang="fr-FR" sz="1000" b="0" i="0" u="none" strike="noStrike" dirty="0">
                        <a:solidFill>
                          <a:srgbClr val="000000"/>
                        </a:solidFill>
                        <a:effectLst/>
                        <a:latin typeface="Calibri" panose="020F0502020204030204" pitchFamily="34" charset="0"/>
                      </a:endParaRPr>
                    </a:p>
                  </a:txBody>
                  <a:tcPr marL="3928" marR="3928" marT="3928" marB="0" anchor="b"/>
                </a:tc>
                <a:tc>
                  <a:txBody>
                    <a:bodyPr/>
                    <a:lstStyle/>
                    <a:p>
                      <a:pPr algn="l" fontAlgn="b"/>
                      <a:r>
                        <a:rPr lang="fr-FR" sz="1000" u="none" strike="noStrike" dirty="0">
                          <a:effectLst/>
                        </a:rPr>
                        <a:t>LIGNE_ABATTAGE</a:t>
                      </a:r>
                      <a:endParaRPr lang="fr-FR" sz="1000" b="0" i="0" u="none" strike="noStrike" dirty="0">
                        <a:solidFill>
                          <a:srgbClr val="000000"/>
                        </a:solidFill>
                        <a:effectLst/>
                        <a:latin typeface="Calibri" panose="020F0502020204030204" pitchFamily="34" charset="0"/>
                      </a:endParaRPr>
                    </a:p>
                  </a:txBody>
                  <a:tcPr marL="3928" marR="3928" marT="3928" marB="0" anchor="b"/>
                </a:tc>
                <a:extLst>
                  <a:ext uri="{0D108BD9-81ED-4DB2-BD59-A6C34878D82A}">
                    <a16:rowId xmlns:a16="http://schemas.microsoft.com/office/drawing/2014/main" val="2887943749"/>
                  </a:ext>
                </a:extLst>
              </a:tr>
              <a:tr h="505542">
                <a:tc>
                  <a:txBody>
                    <a:bodyPr/>
                    <a:lstStyle/>
                    <a:p>
                      <a:pPr algn="l" fontAlgn="b"/>
                      <a:r>
                        <a:rPr lang="fr-FR" sz="1200" u="none" strike="noStrike" dirty="0">
                          <a:effectLst/>
                        </a:rPr>
                        <a:t>POULET</a:t>
                      </a:r>
                      <a:endParaRPr lang="fr-FR" sz="1200" b="0" i="0" u="none" strike="noStrike" dirty="0">
                        <a:solidFill>
                          <a:srgbClr val="000000"/>
                        </a:solidFill>
                        <a:effectLst/>
                        <a:latin typeface="Calibri" panose="020F0502020204030204" pitchFamily="34" charset="0"/>
                      </a:endParaRPr>
                    </a:p>
                  </a:txBody>
                  <a:tcPr marL="4536" marR="4536" marT="4536" marB="0" anchor="b"/>
                </a:tc>
                <a:tc>
                  <a:txBody>
                    <a:bodyPr/>
                    <a:lstStyle/>
                    <a:p>
                      <a:pPr algn="l" fontAlgn="b"/>
                      <a:r>
                        <a:rPr lang="fr-FR" sz="1200" u="none" strike="noStrike" dirty="0">
                          <a:effectLst/>
                        </a:rPr>
                        <a:t>01/01/2019</a:t>
                      </a:r>
                      <a:endParaRPr lang="fr-FR" sz="1200" b="0" i="0" u="none" strike="noStrike" dirty="0">
                        <a:solidFill>
                          <a:srgbClr val="000000"/>
                        </a:solidFill>
                        <a:effectLst/>
                        <a:latin typeface="Calibri" panose="020F0502020204030204" pitchFamily="34" charset="0"/>
                      </a:endParaRPr>
                    </a:p>
                  </a:txBody>
                  <a:tcPr marL="4536" marR="4536" marT="4536" marB="0" anchor="b"/>
                </a:tc>
                <a:tc>
                  <a:txBody>
                    <a:bodyPr/>
                    <a:lstStyle/>
                    <a:p>
                      <a:pPr algn="l" fontAlgn="b"/>
                      <a:r>
                        <a:rPr lang="fr-FR" sz="1200" u="none" strike="noStrike" dirty="0">
                          <a:effectLst/>
                        </a:rPr>
                        <a:t>123456</a:t>
                      </a:r>
                      <a:endParaRPr lang="fr-FR" sz="1200" b="0" i="0" u="none" strike="noStrike" dirty="0">
                        <a:solidFill>
                          <a:srgbClr val="000000"/>
                        </a:solidFill>
                        <a:effectLst/>
                        <a:latin typeface="Calibri" panose="020F0502020204030204" pitchFamily="34" charset="0"/>
                      </a:endParaRPr>
                    </a:p>
                  </a:txBody>
                  <a:tcPr marL="4536" marR="4536" marT="4536" marB="0" anchor="b"/>
                </a:tc>
                <a:tc>
                  <a:txBody>
                    <a:bodyPr/>
                    <a:lstStyle/>
                    <a:p>
                      <a:pPr algn="l" fontAlgn="b"/>
                      <a:r>
                        <a:rPr lang="fr-FR" sz="1200" u="none" strike="noStrike">
                          <a:effectLst/>
                        </a:rPr>
                        <a:t>PEAU DE COU</a:t>
                      </a:r>
                      <a:endParaRPr lang="fr-FR" sz="1200" b="0" i="0" u="none" strike="noStrike">
                        <a:solidFill>
                          <a:srgbClr val="000000"/>
                        </a:solidFill>
                        <a:effectLst/>
                        <a:latin typeface="Calibri" panose="020F0502020204030204" pitchFamily="34" charset="0"/>
                      </a:endParaRPr>
                    </a:p>
                  </a:txBody>
                  <a:tcPr marL="4536" marR="4536" marT="4536" marB="0" anchor="b"/>
                </a:tc>
                <a:tc>
                  <a:txBody>
                    <a:bodyPr/>
                    <a:lstStyle/>
                    <a:p>
                      <a:pPr algn="l" fontAlgn="b"/>
                      <a:r>
                        <a:rPr lang="fr-FR" sz="1200" u="none" strike="noStrike" dirty="0">
                          <a:solidFill>
                            <a:srgbClr val="00B050"/>
                          </a:solidFill>
                          <a:effectLst/>
                        </a:rPr>
                        <a:t>CAMPYLOBACTER</a:t>
                      </a:r>
                      <a:endParaRPr lang="fr-FR" sz="1200" b="0" i="0" u="none" strike="noStrike" dirty="0">
                        <a:solidFill>
                          <a:srgbClr val="00B050"/>
                        </a:solidFill>
                        <a:effectLst/>
                        <a:latin typeface="Calibri" panose="020F0502020204030204" pitchFamily="34" charset="0"/>
                      </a:endParaRPr>
                    </a:p>
                  </a:txBody>
                  <a:tcPr marL="4536" marR="4536" marT="4536" marB="0" anchor="b"/>
                </a:tc>
                <a:tc>
                  <a:txBody>
                    <a:bodyPr/>
                    <a:lstStyle/>
                    <a:p>
                      <a:pPr algn="l" fontAlgn="b"/>
                      <a:r>
                        <a:rPr lang="fr-FR" sz="1200" u="none" strike="noStrike" dirty="0">
                          <a:effectLst/>
                        </a:rPr>
                        <a:t>SANS OBJET</a:t>
                      </a:r>
                      <a:endParaRPr lang="fr-FR" sz="1200" b="0" i="0" u="none" strike="noStrike" dirty="0">
                        <a:solidFill>
                          <a:srgbClr val="000000"/>
                        </a:solidFill>
                        <a:effectLst/>
                        <a:latin typeface="Calibri" panose="020F0502020204030204" pitchFamily="34" charset="0"/>
                      </a:endParaRPr>
                    </a:p>
                  </a:txBody>
                  <a:tcPr marL="4536" marR="4536" marT="4536" marB="0" anchor="b">
                    <a:solidFill>
                      <a:schemeClr val="accent1">
                        <a:lumMod val="20000"/>
                        <a:lumOff val="80000"/>
                      </a:schemeClr>
                    </a:solidFill>
                  </a:tcPr>
                </a:tc>
                <a:tc>
                  <a:txBody>
                    <a:bodyPr/>
                    <a:lstStyle/>
                    <a:p>
                      <a:pPr algn="l" fontAlgn="b"/>
                      <a:r>
                        <a:rPr lang="fr-FR" sz="1200" u="none" strike="noStrike" dirty="0">
                          <a:solidFill>
                            <a:srgbClr val="00B050"/>
                          </a:solidFill>
                          <a:effectLst/>
                        </a:rPr>
                        <a:t>&lt; 100</a:t>
                      </a:r>
                      <a:endParaRPr lang="fr-FR" sz="1200" b="0" i="0" u="none" strike="noStrike" dirty="0">
                        <a:solidFill>
                          <a:srgbClr val="00B050"/>
                        </a:solidFill>
                        <a:effectLst/>
                        <a:latin typeface="Calibri" panose="020F0502020204030204" pitchFamily="34" charset="0"/>
                      </a:endParaRPr>
                    </a:p>
                  </a:txBody>
                  <a:tcPr marL="4536" marR="4536" marT="4536" marB="0" anchor="b"/>
                </a:tc>
                <a:tc>
                  <a:txBody>
                    <a:bodyPr/>
                    <a:lstStyle/>
                    <a:p>
                      <a:pPr algn="l" fontAlgn="b"/>
                      <a:r>
                        <a:rPr lang="fr-FR" sz="1200" u="none" strike="noStrike" dirty="0">
                          <a:effectLst/>
                        </a:rPr>
                        <a:t>SANS OBJET</a:t>
                      </a:r>
                      <a:endParaRPr lang="fr-FR" sz="1200" b="0" i="0" u="none" strike="noStrike" dirty="0">
                        <a:solidFill>
                          <a:srgbClr val="000000"/>
                        </a:solidFill>
                        <a:effectLst/>
                        <a:latin typeface="Calibri" panose="020F0502020204030204" pitchFamily="34" charset="0"/>
                      </a:endParaRPr>
                    </a:p>
                  </a:txBody>
                  <a:tcPr marL="4536" marR="4536" marT="4536" marB="0" anchor="b"/>
                </a:tc>
                <a:tc>
                  <a:txBody>
                    <a:bodyPr/>
                    <a:lstStyle/>
                    <a:p>
                      <a:pPr algn="l" fontAlgn="b"/>
                      <a:r>
                        <a:rPr lang="fr-FR" sz="1200" u="none" strike="noStrike" dirty="0">
                          <a:effectLst/>
                        </a:rPr>
                        <a:t>SANS OBJET</a:t>
                      </a:r>
                      <a:endParaRPr lang="fr-FR" sz="1200" b="0" i="0" u="none" strike="noStrike" dirty="0">
                        <a:solidFill>
                          <a:srgbClr val="000000"/>
                        </a:solidFill>
                        <a:effectLst/>
                        <a:latin typeface="Calibri" panose="020F0502020204030204" pitchFamily="34" charset="0"/>
                      </a:endParaRPr>
                    </a:p>
                  </a:txBody>
                  <a:tcPr marL="4536" marR="4536" marT="4536" marB="0" anchor="b"/>
                </a:tc>
                <a:tc>
                  <a:txBody>
                    <a:bodyPr/>
                    <a:lstStyle/>
                    <a:p>
                      <a:pPr algn="l" fontAlgn="b"/>
                      <a:r>
                        <a:rPr lang="fr-FR" sz="1200" u="none" strike="noStrike" dirty="0">
                          <a:effectLst/>
                        </a:rPr>
                        <a:t>PLEIN AIR</a:t>
                      </a:r>
                      <a:endParaRPr lang="fr-FR" sz="1200" b="0" i="0" u="none" strike="noStrike" dirty="0">
                        <a:solidFill>
                          <a:srgbClr val="000000"/>
                        </a:solidFill>
                        <a:effectLst/>
                        <a:latin typeface="Calibri" panose="020F0502020204030204" pitchFamily="34" charset="0"/>
                      </a:endParaRPr>
                    </a:p>
                  </a:txBody>
                  <a:tcPr marL="4536" marR="4536" marT="4536" marB="0" anchor="b"/>
                </a:tc>
                <a:tc>
                  <a:txBody>
                    <a:bodyPr/>
                    <a:lstStyle/>
                    <a:p>
                      <a:pPr algn="l" fontAlgn="b"/>
                      <a:r>
                        <a:rPr lang="fr-FR" sz="1200" u="none" strike="noStrike" dirty="0">
                          <a:effectLst/>
                        </a:rPr>
                        <a:t>AVANT RESSUAGE</a:t>
                      </a:r>
                      <a:endParaRPr lang="fr-FR" sz="1200" b="0" i="0" u="none" strike="noStrike" dirty="0">
                        <a:solidFill>
                          <a:srgbClr val="000000"/>
                        </a:solidFill>
                        <a:effectLst/>
                        <a:latin typeface="Calibri" panose="020F0502020204030204" pitchFamily="34" charset="0"/>
                      </a:endParaRPr>
                    </a:p>
                  </a:txBody>
                  <a:tcPr marL="4536" marR="4536" marT="4536" marB="0" anchor="b"/>
                </a:tc>
                <a:tc>
                  <a:txBody>
                    <a:bodyPr/>
                    <a:lstStyle/>
                    <a:p>
                      <a:pPr algn="l" fontAlgn="b"/>
                      <a:r>
                        <a:rPr lang="fr-FR" sz="1200" u="none" strike="noStrike" dirty="0">
                          <a:effectLst/>
                        </a:rPr>
                        <a:t>LIGNE POULET</a:t>
                      </a:r>
                      <a:endParaRPr lang="fr-FR" sz="1200" b="0" i="0" u="none" strike="noStrike" dirty="0">
                        <a:solidFill>
                          <a:srgbClr val="000000"/>
                        </a:solidFill>
                        <a:effectLst/>
                        <a:latin typeface="Calibri" panose="020F0502020204030204" pitchFamily="34" charset="0"/>
                      </a:endParaRPr>
                    </a:p>
                  </a:txBody>
                  <a:tcPr marL="4536" marR="4536" marT="4536" marB="0" anchor="b"/>
                </a:tc>
                <a:extLst>
                  <a:ext uri="{0D108BD9-81ED-4DB2-BD59-A6C34878D82A}">
                    <a16:rowId xmlns:a16="http://schemas.microsoft.com/office/drawing/2014/main" val="4191141640"/>
                  </a:ext>
                </a:extLst>
              </a:tr>
              <a:tr h="505542">
                <a:tc>
                  <a:txBody>
                    <a:bodyPr/>
                    <a:lstStyle/>
                    <a:p>
                      <a:pPr algn="l" fontAlgn="b"/>
                      <a:r>
                        <a:rPr lang="fr-FR" sz="1200" u="none" strike="noStrike">
                          <a:effectLst/>
                        </a:rPr>
                        <a:t>POULET</a:t>
                      </a:r>
                      <a:endParaRPr lang="fr-FR" sz="1200" b="0" i="0" u="none" strike="noStrike">
                        <a:solidFill>
                          <a:srgbClr val="000000"/>
                        </a:solidFill>
                        <a:effectLst/>
                        <a:latin typeface="Calibri" panose="020F0502020204030204" pitchFamily="34" charset="0"/>
                      </a:endParaRPr>
                    </a:p>
                  </a:txBody>
                  <a:tcPr marL="4536" marR="4536" marT="4536" marB="0" anchor="b"/>
                </a:tc>
                <a:tc>
                  <a:txBody>
                    <a:bodyPr/>
                    <a:lstStyle/>
                    <a:p>
                      <a:pPr algn="l" fontAlgn="b"/>
                      <a:r>
                        <a:rPr lang="fr-FR" sz="1200" u="none" strike="noStrike">
                          <a:effectLst/>
                        </a:rPr>
                        <a:t>02/01/2019</a:t>
                      </a:r>
                      <a:endParaRPr lang="fr-FR" sz="1200" b="0" i="0" u="none" strike="noStrike">
                        <a:solidFill>
                          <a:srgbClr val="000000"/>
                        </a:solidFill>
                        <a:effectLst/>
                        <a:latin typeface="Calibri" panose="020F0502020204030204" pitchFamily="34" charset="0"/>
                      </a:endParaRPr>
                    </a:p>
                  </a:txBody>
                  <a:tcPr marL="4536" marR="4536" marT="4536" marB="0" anchor="b"/>
                </a:tc>
                <a:tc>
                  <a:txBody>
                    <a:bodyPr/>
                    <a:lstStyle/>
                    <a:p>
                      <a:pPr algn="l" fontAlgn="b"/>
                      <a:r>
                        <a:rPr lang="fr-FR" sz="1200" u="none" strike="noStrike" dirty="0">
                          <a:effectLst/>
                        </a:rPr>
                        <a:t>123456</a:t>
                      </a:r>
                      <a:endParaRPr lang="fr-FR" sz="1200" b="0" i="0" u="none" strike="noStrike" dirty="0">
                        <a:solidFill>
                          <a:srgbClr val="000000"/>
                        </a:solidFill>
                        <a:effectLst/>
                        <a:latin typeface="Calibri" panose="020F0502020204030204" pitchFamily="34" charset="0"/>
                      </a:endParaRPr>
                    </a:p>
                  </a:txBody>
                  <a:tcPr marL="4536" marR="4536" marT="4536" marB="0" anchor="b"/>
                </a:tc>
                <a:tc>
                  <a:txBody>
                    <a:bodyPr/>
                    <a:lstStyle/>
                    <a:p>
                      <a:pPr algn="l" fontAlgn="b"/>
                      <a:r>
                        <a:rPr lang="fr-FR" sz="1200" u="none" strike="noStrike" dirty="0">
                          <a:effectLst/>
                        </a:rPr>
                        <a:t>PEAU DE COU</a:t>
                      </a:r>
                      <a:endParaRPr lang="fr-FR" sz="1200" b="0" i="0" u="none" strike="noStrike" dirty="0">
                        <a:solidFill>
                          <a:srgbClr val="000000"/>
                        </a:solidFill>
                        <a:effectLst/>
                        <a:latin typeface="Calibri" panose="020F0502020204030204" pitchFamily="34" charset="0"/>
                      </a:endParaRPr>
                    </a:p>
                  </a:txBody>
                  <a:tcPr marL="4536" marR="4536" marT="4536" marB="0" anchor="b"/>
                </a:tc>
                <a:tc>
                  <a:txBody>
                    <a:bodyPr/>
                    <a:lstStyle/>
                    <a:p>
                      <a:pPr algn="l" fontAlgn="b"/>
                      <a:r>
                        <a:rPr lang="fr-FR" sz="1200" u="none" strike="noStrike" dirty="0">
                          <a:solidFill>
                            <a:srgbClr val="00B050"/>
                          </a:solidFill>
                          <a:effectLst/>
                        </a:rPr>
                        <a:t>CAMPYLOBACTER</a:t>
                      </a:r>
                      <a:endParaRPr lang="fr-FR" sz="1200" b="0" i="0" u="none" strike="noStrike" dirty="0">
                        <a:solidFill>
                          <a:srgbClr val="00B050"/>
                        </a:solidFill>
                        <a:effectLst/>
                        <a:latin typeface="Calibri" panose="020F0502020204030204" pitchFamily="34" charset="0"/>
                      </a:endParaRPr>
                    </a:p>
                  </a:txBody>
                  <a:tcPr marL="4536" marR="4536" marT="4536" marB="0" anchor="b"/>
                </a:tc>
                <a:tc>
                  <a:txBody>
                    <a:bodyPr/>
                    <a:lstStyle/>
                    <a:p>
                      <a:pPr algn="l" fontAlgn="b"/>
                      <a:r>
                        <a:rPr lang="fr-FR" sz="1200" u="none" strike="noStrike" dirty="0">
                          <a:effectLst/>
                        </a:rPr>
                        <a:t>SANS OBJET</a:t>
                      </a:r>
                      <a:endParaRPr lang="fr-FR" sz="1200" b="0" i="0" u="none" strike="noStrike" dirty="0">
                        <a:solidFill>
                          <a:srgbClr val="000000"/>
                        </a:solidFill>
                        <a:effectLst/>
                        <a:latin typeface="Calibri" panose="020F0502020204030204" pitchFamily="34" charset="0"/>
                      </a:endParaRPr>
                    </a:p>
                  </a:txBody>
                  <a:tcPr marL="4536" marR="4536" marT="4536" marB="0" anchor="b">
                    <a:solidFill>
                      <a:schemeClr val="accent1">
                        <a:lumMod val="20000"/>
                        <a:lumOff val="80000"/>
                      </a:schemeClr>
                    </a:solidFill>
                  </a:tcPr>
                </a:tc>
                <a:tc>
                  <a:txBody>
                    <a:bodyPr/>
                    <a:lstStyle/>
                    <a:p>
                      <a:pPr algn="l" fontAlgn="b"/>
                      <a:r>
                        <a:rPr lang="fr-FR" sz="1200" u="none" strike="noStrike" dirty="0">
                          <a:solidFill>
                            <a:srgbClr val="00B050"/>
                          </a:solidFill>
                          <a:effectLst/>
                        </a:rPr>
                        <a:t>&lt; 100</a:t>
                      </a:r>
                      <a:endParaRPr lang="fr-FR" sz="1200" b="0" i="0" u="none" strike="noStrike" dirty="0">
                        <a:solidFill>
                          <a:srgbClr val="00B050"/>
                        </a:solidFill>
                        <a:effectLst/>
                        <a:latin typeface="Calibri" panose="020F0502020204030204" pitchFamily="34" charset="0"/>
                      </a:endParaRPr>
                    </a:p>
                  </a:txBody>
                  <a:tcPr marL="4536" marR="4536" marT="4536" marB="0" anchor="b"/>
                </a:tc>
                <a:tc>
                  <a:txBody>
                    <a:bodyPr/>
                    <a:lstStyle/>
                    <a:p>
                      <a:pPr algn="l" fontAlgn="b"/>
                      <a:r>
                        <a:rPr lang="fr-FR" sz="1200" u="none" strike="noStrike" dirty="0">
                          <a:effectLst/>
                        </a:rPr>
                        <a:t>SANS OBJET</a:t>
                      </a:r>
                      <a:endParaRPr lang="fr-FR" sz="1200" b="0" i="0" u="none" strike="noStrike" dirty="0">
                        <a:solidFill>
                          <a:srgbClr val="000000"/>
                        </a:solidFill>
                        <a:effectLst/>
                        <a:latin typeface="Calibri" panose="020F0502020204030204" pitchFamily="34" charset="0"/>
                      </a:endParaRPr>
                    </a:p>
                  </a:txBody>
                  <a:tcPr marL="4536" marR="4536" marT="4536" marB="0" anchor="b"/>
                </a:tc>
                <a:tc>
                  <a:txBody>
                    <a:bodyPr/>
                    <a:lstStyle/>
                    <a:p>
                      <a:pPr algn="l" fontAlgn="b"/>
                      <a:r>
                        <a:rPr lang="fr-FR" sz="1200" u="none" strike="noStrike">
                          <a:effectLst/>
                        </a:rPr>
                        <a:t>SANS OBJET</a:t>
                      </a:r>
                      <a:endParaRPr lang="fr-FR" sz="1200" b="0" i="0" u="none" strike="noStrike">
                        <a:solidFill>
                          <a:srgbClr val="000000"/>
                        </a:solidFill>
                        <a:effectLst/>
                        <a:latin typeface="Calibri" panose="020F0502020204030204" pitchFamily="34" charset="0"/>
                      </a:endParaRPr>
                    </a:p>
                  </a:txBody>
                  <a:tcPr marL="4536" marR="4536" marT="4536" marB="0" anchor="b"/>
                </a:tc>
                <a:tc>
                  <a:txBody>
                    <a:bodyPr/>
                    <a:lstStyle/>
                    <a:p>
                      <a:pPr algn="l" fontAlgn="b"/>
                      <a:r>
                        <a:rPr lang="fr-FR" sz="1200" u="none" strike="noStrike">
                          <a:effectLst/>
                        </a:rPr>
                        <a:t>PLEIN AIR</a:t>
                      </a:r>
                      <a:endParaRPr lang="fr-FR" sz="1200" b="0" i="0" u="none" strike="noStrike">
                        <a:solidFill>
                          <a:srgbClr val="000000"/>
                        </a:solidFill>
                        <a:effectLst/>
                        <a:latin typeface="Calibri" panose="020F0502020204030204" pitchFamily="34" charset="0"/>
                      </a:endParaRPr>
                    </a:p>
                  </a:txBody>
                  <a:tcPr marL="4536" marR="4536" marT="4536" marB="0" anchor="b"/>
                </a:tc>
                <a:tc>
                  <a:txBody>
                    <a:bodyPr/>
                    <a:lstStyle/>
                    <a:p>
                      <a:pPr algn="l" fontAlgn="b"/>
                      <a:r>
                        <a:rPr lang="fr-FR" sz="1200" u="none" strike="noStrike">
                          <a:effectLst/>
                        </a:rPr>
                        <a:t>AVANT RESSUAGE</a:t>
                      </a:r>
                      <a:endParaRPr lang="fr-FR" sz="1200" b="0" i="0" u="none" strike="noStrike">
                        <a:solidFill>
                          <a:srgbClr val="000000"/>
                        </a:solidFill>
                        <a:effectLst/>
                        <a:latin typeface="Calibri" panose="020F0502020204030204" pitchFamily="34" charset="0"/>
                      </a:endParaRPr>
                    </a:p>
                  </a:txBody>
                  <a:tcPr marL="4536" marR="4536" marT="4536" marB="0" anchor="b"/>
                </a:tc>
                <a:tc>
                  <a:txBody>
                    <a:bodyPr/>
                    <a:lstStyle/>
                    <a:p>
                      <a:pPr algn="l" fontAlgn="b"/>
                      <a:r>
                        <a:rPr lang="fr-FR" sz="1200" u="none" strike="noStrike">
                          <a:effectLst/>
                        </a:rPr>
                        <a:t>LIGNE POULET</a:t>
                      </a:r>
                      <a:endParaRPr lang="fr-FR" sz="1200" b="0" i="0" u="none" strike="noStrike">
                        <a:solidFill>
                          <a:srgbClr val="000000"/>
                        </a:solidFill>
                        <a:effectLst/>
                        <a:latin typeface="Calibri" panose="020F0502020204030204" pitchFamily="34" charset="0"/>
                      </a:endParaRPr>
                    </a:p>
                  </a:txBody>
                  <a:tcPr marL="4536" marR="4536" marT="4536" marB="0" anchor="b"/>
                </a:tc>
                <a:extLst>
                  <a:ext uri="{0D108BD9-81ED-4DB2-BD59-A6C34878D82A}">
                    <a16:rowId xmlns:a16="http://schemas.microsoft.com/office/drawing/2014/main" val="3376819976"/>
                  </a:ext>
                </a:extLst>
              </a:tr>
              <a:tr h="505542">
                <a:tc>
                  <a:txBody>
                    <a:bodyPr/>
                    <a:lstStyle/>
                    <a:p>
                      <a:pPr algn="l" fontAlgn="b"/>
                      <a:r>
                        <a:rPr lang="fr-FR" sz="1200" u="none" strike="noStrike">
                          <a:effectLst/>
                        </a:rPr>
                        <a:t>POULET</a:t>
                      </a:r>
                      <a:endParaRPr lang="fr-FR" sz="1200" b="0" i="0" u="none" strike="noStrike">
                        <a:solidFill>
                          <a:srgbClr val="000000"/>
                        </a:solidFill>
                        <a:effectLst/>
                        <a:latin typeface="Calibri" panose="020F0502020204030204" pitchFamily="34" charset="0"/>
                      </a:endParaRPr>
                    </a:p>
                  </a:txBody>
                  <a:tcPr marL="4536" marR="4536" marT="4536" marB="0" anchor="b"/>
                </a:tc>
                <a:tc>
                  <a:txBody>
                    <a:bodyPr/>
                    <a:lstStyle/>
                    <a:p>
                      <a:pPr algn="l" fontAlgn="b"/>
                      <a:r>
                        <a:rPr lang="fr-FR" sz="1200" u="none" strike="noStrike">
                          <a:effectLst/>
                        </a:rPr>
                        <a:t>03/01/2019</a:t>
                      </a:r>
                      <a:endParaRPr lang="fr-FR" sz="1200" b="0" i="0" u="none" strike="noStrike">
                        <a:solidFill>
                          <a:srgbClr val="000000"/>
                        </a:solidFill>
                        <a:effectLst/>
                        <a:latin typeface="Calibri" panose="020F0502020204030204" pitchFamily="34" charset="0"/>
                      </a:endParaRPr>
                    </a:p>
                  </a:txBody>
                  <a:tcPr marL="4536" marR="4536" marT="4536" marB="0" anchor="b"/>
                </a:tc>
                <a:tc>
                  <a:txBody>
                    <a:bodyPr/>
                    <a:lstStyle/>
                    <a:p>
                      <a:pPr algn="l" fontAlgn="b"/>
                      <a:r>
                        <a:rPr lang="fr-FR" sz="1200" u="none" strike="noStrike">
                          <a:effectLst/>
                        </a:rPr>
                        <a:t>123456</a:t>
                      </a:r>
                      <a:endParaRPr lang="fr-FR" sz="1200" b="0" i="0" u="none" strike="noStrike">
                        <a:solidFill>
                          <a:srgbClr val="000000"/>
                        </a:solidFill>
                        <a:effectLst/>
                        <a:latin typeface="Calibri" panose="020F0502020204030204" pitchFamily="34" charset="0"/>
                      </a:endParaRPr>
                    </a:p>
                  </a:txBody>
                  <a:tcPr marL="4536" marR="4536" marT="4536" marB="0" anchor="b"/>
                </a:tc>
                <a:tc>
                  <a:txBody>
                    <a:bodyPr/>
                    <a:lstStyle/>
                    <a:p>
                      <a:pPr algn="l" fontAlgn="b"/>
                      <a:r>
                        <a:rPr lang="fr-FR" sz="1200" u="none" strike="noStrike">
                          <a:effectLst/>
                        </a:rPr>
                        <a:t>PEAU DE COU</a:t>
                      </a:r>
                      <a:endParaRPr lang="fr-FR" sz="1200" b="0" i="0" u="none" strike="noStrike">
                        <a:solidFill>
                          <a:srgbClr val="000000"/>
                        </a:solidFill>
                        <a:effectLst/>
                        <a:latin typeface="Calibri" panose="020F0502020204030204" pitchFamily="34" charset="0"/>
                      </a:endParaRPr>
                    </a:p>
                  </a:txBody>
                  <a:tcPr marL="4536" marR="4536" marT="4536" marB="0" anchor="b"/>
                </a:tc>
                <a:tc>
                  <a:txBody>
                    <a:bodyPr/>
                    <a:lstStyle/>
                    <a:p>
                      <a:pPr algn="l" fontAlgn="b"/>
                      <a:r>
                        <a:rPr lang="fr-FR" sz="1200" u="none" strike="noStrike" dirty="0">
                          <a:solidFill>
                            <a:srgbClr val="FF0000"/>
                          </a:solidFill>
                          <a:effectLst/>
                        </a:rPr>
                        <a:t>CAMPYLOBACTER</a:t>
                      </a:r>
                      <a:endParaRPr lang="fr-FR" sz="1200" b="0" i="0" u="none" strike="noStrike" dirty="0">
                        <a:solidFill>
                          <a:srgbClr val="FF0000"/>
                        </a:solidFill>
                        <a:effectLst/>
                        <a:latin typeface="Calibri" panose="020F0502020204030204" pitchFamily="34" charset="0"/>
                      </a:endParaRPr>
                    </a:p>
                  </a:txBody>
                  <a:tcPr marL="4536" marR="4536" marT="4536" marB="0" anchor="b"/>
                </a:tc>
                <a:tc>
                  <a:txBody>
                    <a:bodyPr/>
                    <a:lstStyle/>
                    <a:p>
                      <a:pPr algn="l" fontAlgn="b"/>
                      <a:r>
                        <a:rPr lang="fr-FR" sz="1200" u="none" strike="noStrike" dirty="0">
                          <a:effectLst/>
                        </a:rPr>
                        <a:t>SANS OBJET</a:t>
                      </a:r>
                      <a:endParaRPr lang="fr-FR" sz="1200" b="0" i="0" u="none" strike="noStrike" dirty="0">
                        <a:solidFill>
                          <a:srgbClr val="000000"/>
                        </a:solidFill>
                        <a:effectLst/>
                        <a:latin typeface="Calibri" panose="020F0502020204030204" pitchFamily="34" charset="0"/>
                      </a:endParaRPr>
                    </a:p>
                  </a:txBody>
                  <a:tcPr marL="4536" marR="4536" marT="4536" marB="0" anchor="b">
                    <a:solidFill>
                      <a:schemeClr val="accent1">
                        <a:lumMod val="20000"/>
                        <a:lumOff val="80000"/>
                      </a:schemeClr>
                    </a:solidFill>
                  </a:tcPr>
                </a:tc>
                <a:tc>
                  <a:txBody>
                    <a:bodyPr/>
                    <a:lstStyle/>
                    <a:p>
                      <a:pPr algn="l" fontAlgn="b"/>
                      <a:r>
                        <a:rPr lang="fr-FR" sz="1200" u="none" strike="noStrike" dirty="0">
                          <a:solidFill>
                            <a:srgbClr val="FF0000"/>
                          </a:solidFill>
                          <a:effectLst/>
                        </a:rPr>
                        <a:t>1250</a:t>
                      </a:r>
                      <a:endParaRPr lang="fr-FR" sz="1200" b="0" i="0" u="none" strike="noStrike" dirty="0">
                        <a:solidFill>
                          <a:srgbClr val="FF0000"/>
                        </a:solidFill>
                        <a:effectLst/>
                        <a:latin typeface="Calibri" panose="020F0502020204030204" pitchFamily="34" charset="0"/>
                      </a:endParaRPr>
                    </a:p>
                  </a:txBody>
                  <a:tcPr marL="4536" marR="4536" marT="4536" marB="0" anchor="b"/>
                </a:tc>
                <a:tc>
                  <a:txBody>
                    <a:bodyPr/>
                    <a:lstStyle/>
                    <a:p>
                      <a:pPr algn="l" fontAlgn="b"/>
                      <a:r>
                        <a:rPr lang="fr-FR" sz="1200" u="none" strike="noStrike" dirty="0">
                          <a:effectLst/>
                        </a:rPr>
                        <a:t>SANS OBJET</a:t>
                      </a:r>
                      <a:endParaRPr lang="fr-FR" sz="1200" b="0" i="0" u="none" strike="noStrike" dirty="0">
                        <a:solidFill>
                          <a:srgbClr val="000000"/>
                        </a:solidFill>
                        <a:effectLst/>
                        <a:latin typeface="Calibri" panose="020F0502020204030204" pitchFamily="34" charset="0"/>
                      </a:endParaRPr>
                    </a:p>
                  </a:txBody>
                  <a:tcPr marL="4536" marR="4536" marT="4536" marB="0" anchor="b"/>
                </a:tc>
                <a:tc>
                  <a:txBody>
                    <a:bodyPr/>
                    <a:lstStyle/>
                    <a:p>
                      <a:pPr algn="l" fontAlgn="b"/>
                      <a:r>
                        <a:rPr lang="fr-FR" sz="1200" u="none" strike="noStrike">
                          <a:effectLst/>
                        </a:rPr>
                        <a:t>SANS OBJET</a:t>
                      </a:r>
                      <a:endParaRPr lang="fr-FR" sz="1200" b="0" i="0" u="none" strike="noStrike">
                        <a:solidFill>
                          <a:srgbClr val="000000"/>
                        </a:solidFill>
                        <a:effectLst/>
                        <a:latin typeface="Calibri" panose="020F0502020204030204" pitchFamily="34" charset="0"/>
                      </a:endParaRPr>
                    </a:p>
                  </a:txBody>
                  <a:tcPr marL="4536" marR="4536" marT="4536" marB="0" anchor="b"/>
                </a:tc>
                <a:tc>
                  <a:txBody>
                    <a:bodyPr/>
                    <a:lstStyle/>
                    <a:p>
                      <a:pPr algn="l" fontAlgn="b"/>
                      <a:r>
                        <a:rPr lang="fr-FR" sz="1200" u="none" strike="noStrike">
                          <a:effectLst/>
                        </a:rPr>
                        <a:t>PLEIN AIR</a:t>
                      </a:r>
                      <a:endParaRPr lang="fr-FR" sz="1200" b="0" i="0" u="none" strike="noStrike">
                        <a:solidFill>
                          <a:srgbClr val="000000"/>
                        </a:solidFill>
                        <a:effectLst/>
                        <a:latin typeface="Calibri" panose="020F0502020204030204" pitchFamily="34" charset="0"/>
                      </a:endParaRPr>
                    </a:p>
                  </a:txBody>
                  <a:tcPr marL="4536" marR="4536" marT="4536" marB="0" anchor="b"/>
                </a:tc>
                <a:tc>
                  <a:txBody>
                    <a:bodyPr/>
                    <a:lstStyle/>
                    <a:p>
                      <a:pPr algn="l" fontAlgn="b"/>
                      <a:r>
                        <a:rPr lang="fr-FR" sz="1200" u="none" strike="noStrike">
                          <a:effectLst/>
                        </a:rPr>
                        <a:t>AVANT RESSUAGE</a:t>
                      </a:r>
                      <a:endParaRPr lang="fr-FR" sz="1200" b="0" i="0" u="none" strike="noStrike">
                        <a:solidFill>
                          <a:srgbClr val="000000"/>
                        </a:solidFill>
                        <a:effectLst/>
                        <a:latin typeface="Calibri" panose="020F0502020204030204" pitchFamily="34" charset="0"/>
                      </a:endParaRPr>
                    </a:p>
                  </a:txBody>
                  <a:tcPr marL="4536" marR="4536" marT="4536" marB="0" anchor="b"/>
                </a:tc>
                <a:tc>
                  <a:txBody>
                    <a:bodyPr/>
                    <a:lstStyle/>
                    <a:p>
                      <a:pPr algn="l" fontAlgn="b"/>
                      <a:r>
                        <a:rPr lang="fr-FR" sz="1200" u="none" strike="noStrike">
                          <a:effectLst/>
                        </a:rPr>
                        <a:t>LIGNE POULET</a:t>
                      </a:r>
                      <a:endParaRPr lang="fr-FR" sz="1200" b="0" i="0" u="none" strike="noStrike">
                        <a:solidFill>
                          <a:srgbClr val="000000"/>
                        </a:solidFill>
                        <a:effectLst/>
                        <a:latin typeface="Calibri" panose="020F0502020204030204" pitchFamily="34" charset="0"/>
                      </a:endParaRPr>
                    </a:p>
                  </a:txBody>
                  <a:tcPr marL="4536" marR="4536" marT="4536" marB="0" anchor="b"/>
                </a:tc>
                <a:extLst>
                  <a:ext uri="{0D108BD9-81ED-4DB2-BD59-A6C34878D82A}">
                    <a16:rowId xmlns:a16="http://schemas.microsoft.com/office/drawing/2014/main" val="3910932451"/>
                  </a:ext>
                </a:extLst>
              </a:tr>
              <a:tr h="505542">
                <a:tc>
                  <a:txBody>
                    <a:bodyPr/>
                    <a:lstStyle/>
                    <a:p>
                      <a:pPr algn="l" fontAlgn="b"/>
                      <a:r>
                        <a:rPr lang="fr-FR" sz="1200" u="none" strike="noStrike">
                          <a:effectLst/>
                        </a:rPr>
                        <a:t>POULET</a:t>
                      </a:r>
                      <a:endParaRPr lang="fr-FR" sz="1200" b="0" i="0" u="none" strike="noStrike">
                        <a:solidFill>
                          <a:srgbClr val="000000"/>
                        </a:solidFill>
                        <a:effectLst/>
                        <a:latin typeface="Calibri" panose="020F0502020204030204" pitchFamily="34" charset="0"/>
                      </a:endParaRPr>
                    </a:p>
                  </a:txBody>
                  <a:tcPr marL="4536" marR="4536" marT="4536" marB="0" anchor="b"/>
                </a:tc>
                <a:tc>
                  <a:txBody>
                    <a:bodyPr/>
                    <a:lstStyle/>
                    <a:p>
                      <a:pPr algn="l" fontAlgn="b"/>
                      <a:r>
                        <a:rPr lang="fr-FR" sz="1200" u="none" strike="noStrike">
                          <a:effectLst/>
                        </a:rPr>
                        <a:t>04/01/2019</a:t>
                      </a:r>
                      <a:endParaRPr lang="fr-FR" sz="1200" b="0" i="0" u="none" strike="noStrike">
                        <a:solidFill>
                          <a:srgbClr val="000000"/>
                        </a:solidFill>
                        <a:effectLst/>
                        <a:latin typeface="Calibri" panose="020F0502020204030204" pitchFamily="34" charset="0"/>
                      </a:endParaRPr>
                    </a:p>
                  </a:txBody>
                  <a:tcPr marL="4536" marR="4536" marT="4536" marB="0" anchor="b"/>
                </a:tc>
                <a:tc>
                  <a:txBody>
                    <a:bodyPr/>
                    <a:lstStyle/>
                    <a:p>
                      <a:pPr algn="l" fontAlgn="b"/>
                      <a:r>
                        <a:rPr lang="fr-FR" sz="1200" u="none" strike="noStrike">
                          <a:effectLst/>
                        </a:rPr>
                        <a:t>123456</a:t>
                      </a:r>
                      <a:endParaRPr lang="fr-FR" sz="1200" b="0" i="0" u="none" strike="noStrike">
                        <a:solidFill>
                          <a:srgbClr val="000000"/>
                        </a:solidFill>
                        <a:effectLst/>
                        <a:latin typeface="Calibri" panose="020F0502020204030204" pitchFamily="34" charset="0"/>
                      </a:endParaRPr>
                    </a:p>
                  </a:txBody>
                  <a:tcPr marL="4536" marR="4536" marT="4536" marB="0" anchor="b"/>
                </a:tc>
                <a:tc>
                  <a:txBody>
                    <a:bodyPr/>
                    <a:lstStyle/>
                    <a:p>
                      <a:pPr algn="l" fontAlgn="b"/>
                      <a:r>
                        <a:rPr lang="fr-FR" sz="1200" u="none" strike="noStrike">
                          <a:effectLst/>
                        </a:rPr>
                        <a:t>PEAU DE COU</a:t>
                      </a:r>
                      <a:endParaRPr lang="fr-FR" sz="1200" b="0" i="0" u="none" strike="noStrike">
                        <a:solidFill>
                          <a:srgbClr val="000000"/>
                        </a:solidFill>
                        <a:effectLst/>
                        <a:latin typeface="Calibri" panose="020F0502020204030204" pitchFamily="34" charset="0"/>
                      </a:endParaRPr>
                    </a:p>
                  </a:txBody>
                  <a:tcPr marL="4536" marR="4536" marT="4536" marB="0" anchor="b"/>
                </a:tc>
                <a:tc>
                  <a:txBody>
                    <a:bodyPr/>
                    <a:lstStyle/>
                    <a:p>
                      <a:pPr algn="l" fontAlgn="b"/>
                      <a:r>
                        <a:rPr lang="fr-FR" sz="1200" u="none" strike="noStrike" dirty="0">
                          <a:solidFill>
                            <a:srgbClr val="00B050"/>
                          </a:solidFill>
                          <a:effectLst/>
                        </a:rPr>
                        <a:t>CAMPYLOBACTER</a:t>
                      </a:r>
                      <a:endParaRPr lang="fr-FR" sz="1200" b="0" i="0" u="none" strike="noStrike" dirty="0">
                        <a:solidFill>
                          <a:srgbClr val="00B050"/>
                        </a:solidFill>
                        <a:effectLst/>
                        <a:latin typeface="Calibri" panose="020F0502020204030204" pitchFamily="34" charset="0"/>
                      </a:endParaRPr>
                    </a:p>
                  </a:txBody>
                  <a:tcPr marL="4536" marR="4536" marT="4536" marB="0" anchor="b"/>
                </a:tc>
                <a:tc>
                  <a:txBody>
                    <a:bodyPr/>
                    <a:lstStyle/>
                    <a:p>
                      <a:pPr algn="l" fontAlgn="b"/>
                      <a:r>
                        <a:rPr lang="fr-FR" sz="1200" u="none" strike="noStrike" dirty="0">
                          <a:effectLst/>
                        </a:rPr>
                        <a:t>SANS OBJET</a:t>
                      </a:r>
                      <a:endParaRPr lang="fr-FR" sz="1200" b="0" i="0" u="none" strike="noStrike" dirty="0">
                        <a:solidFill>
                          <a:srgbClr val="000000"/>
                        </a:solidFill>
                        <a:effectLst/>
                        <a:latin typeface="Calibri" panose="020F0502020204030204" pitchFamily="34" charset="0"/>
                      </a:endParaRPr>
                    </a:p>
                  </a:txBody>
                  <a:tcPr marL="4536" marR="4536" marT="4536" marB="0" anchor="b">
                    <a:solidFill>
                      <a:schemeClr val="accent1">
                        <a:lumMod val="20000"/>
                        <a:lumOff val="80000"/>
                      </a:schemeClr>
                    </a:solidFill>
                  </a:tcPr>
                </a:tc>
                <a:tc>
                  <a:txBody>
                    <a:bodyPr/>
                    <a:lstStyle/>
                    <a:p>
                      <a:pPr algn="l" fontAlgn="b"/>
                      <a:r>
                        <a:rPr lang="fr-FR" sz="1200" u="none" strike="noStrike" dirty="0">
                          <a:solidFill>
                            <a:srgbClr val="00B050"/>
                          </a:solidFill>
                          <a:effectLst/>
                        </a:rPr>
                        <a:t>870</a:t>
                      </a:r>
                      <a:endParaRPr lang="fr-FR" sz="1200" b="0" i="0" u="none" strike="noStrike" dirty="0">
                        <a:solidFill>
                          <a:srgbClr val="00B050"/>
                        </a:solidFill>
                        <a:effectLst/>
                        <a:latin typeface="Calibri" panose="020F0502020204030204" pitchFamily="34" charset="0"/>
                      </a:endParaRPr>
                    </a:p>
                  </a:txBody>
                  <a:tcPr marL="4536" marR="4536" marT="4536" marB="0" anchor="b"/>
                </a:tc>
                <a:tc>
                  <a:txBody>
                    <a:bodyPr/>
                    <a:lstStyle/>
                    <a:p>
                      <a:pPr algn="l" fontAlgn="b"/>
                      <a:r>
                        <a:rPr lang="fr-FR" sz="1200" u="none" strike="noStrike" dirty="0">
                          <a:effectLst/>
                        </a:rPr>
                        <a:t>SANS OBJET</a:t>
                      </a:r>
                      <a:endParaRPr lang="fr-FR" sz="1200" b="0" i="0" u="none" strike="noStrike" dirty="0">
                        <a:solidFill>
                          <a:srgbClr val="000000"/>
                        </a:solidFill>
                        <a:effectLst/>
                        <a:latin typeface="Calibri" panose="020F0502020204030204" pitchFamily="34" charset="0"/>
                      </a:endParaRPr>
                    </a:p>
                  </a:txBody>
                  <a:tcPr marL="4536" marR="4536" marT="4536" marB="0" anchor="b"/>
                </a:tc>
                <a:tc>
                  <a:txBody>
                    <a:bodyPr/>
                    <a:lstStyle/>
                    <a:p>
                      <a:pPr algn="l" fontAlgn="b"/>
                      <a:r>
                        <a:rPr lang="fr-FR" sz="1200" u="none" strike="noStrike" dirty="0">
                          <a:effectLst/>
                        </a:rPr>
                        <a:t>SANS OBJET</a:t>
                      </a:r>
                      <a:endParaRPr lang="fr-FR" sz="1200" b="0" i="0" u="none" strike="noStrike" dirty="0">
                        <a:solidFill>
                          <a:srgbClr val="000000"/>
                        </a:solidFill>
                        <a:effectLst/>
                        <a:latin typeface="Calibri" panose="020F0502020204030204" pitchFamily="34" charset="0"/>
                      </a:endParaRPr>
                    </a:p>
                  </a:txBody>
                  <a:tcPr marL="4536" marR="4536" marT="4536" marB="0" anchor="b"/>
                </a:tc>
                <a:tc>
                  <a:txBody>
                    <a:bodyPr/>
                    <a:lstStyle/>
                    <a:p>
                      <a:pPr algn="l" fontAlgn="b"/>
                      <a:r>
                        <a:rPr lang="fr-FR" sz="1200" u="none" strike="noStrike" dirty="0">
                          <a:effectLst/>
                        </a:rPr>
                        <a:t>PLEIN AIR</a:t>
                      </a:r>
                      <a:endParaRPr lang="fr-FR" sz="1200" b="0" i="0" u="none" strike="noStrike" dirty="0">
                        <a:solidFill>
                          <a:srgbClr val="000000"/>
                        </a:solidFill>
                        <a:effectLst/>
                        <a:latin typeface="Calibri" panose="020F0502020204030204" pitchFamily="34" charset="0"/>
                      </a:endParaRPr>
                    </a:p>
                  </a:txBody>
                  <a:tcPr marL="4536" marR="4536" marT="4536" marB="0" anchor="b"/>
                </a:tc>
                <a:tc>
                  <a:txBody>
                    <a:bodyPr/>
                    <a:lstStyle/>
                    <a:p>
                      <a:pPr algn="l" fontAlgn="b"/>
                      <a:r>
                        <a:rPr lang="fr-FR" sz="1200" u="none" strike="noStrike" dirty="0">
                          <a:effectLst/>
                        </a:rPr>
                        <a:t>AVANT RESSUAGE</a:t>
                      </a:r>
                      <a:endParaRPr lang="fr-FR" sz="1200" b="0" i="0" u="none" strike="noStrike" dirty="0">
                        <a:solidFill>
                          <a:srgbClr val="000000"/>
                        </a:solidFill>
                        <a:effectLst/>
                        <a:latin typeface="Calibri" panose="020F0502020204030204" pitchFamily="34" charset="0"/>
                      </a:endParaRPr>
                    </a:p>
                  </a:txBody>
                  <a:tcPr marL="4536" marR="4536" marT="4536" marB="0" anchor="b"/>
                </a:tc>
                <a:tc>
                  <a:txBody>
                    <a:bodyPr/>
                    <a:lstStyle/>
                    <a:p>
                      <a:pPr algn="l" fontAlgn="b"/>
                      <a:r>
                        <a:rPr lang="fr-FR" sz="1200" u="none" strike="noStrike">
                          <a:effectLst/>
                        </a:rPr>
                        <a:t>LIGNE POULET</a:t>
                      </a:r>
                      <a:endParaRPr lang="fr-FR" sz="1200" b="0" i="0" u="none" strike="noStrike">
                        <a:solidFill>
                          <a:srgbClr val="000000"/>
                        </a:solidFill>
                        <a:effectLst/>
                        <a:latin typeface="Calibri" panose="020F0502020204030204" pitchFamily="34" charset="0"/>
                      </a:endParaRPr>
                    </a:p>
                  </a:txBody>
                  <a:tcPr marL="4536" marR="4536" marT="4536" marB="0" anchor="b"/>
                </a:tc>
                <a:extLst>
                  <a:ext uri="{0D108BD9-81ED-4DB2-BD59-A6C34878D82A}">
                    <a16:rowId xmlns:a16="http://schemas.microsoft.com/office/drawing/2014/main" val="106039604"/>
                  </a:ext>
                </a:extLst>
              </a:tr>
              <a:tr h="505542">
                <a:tc>
                  <a:txBody>
                    <a:bodyPr/>
                    <a:lstStyle/>
                    <a:p>
                      <a:pPr algn="l" fontAlgn="b"/>
                      <a:r>
                        <a:rPr lang="fr-FR" sz="1200" u="none" strike="noStrike">
                          <a:effectLst/>
                        </a:rPr>
                        <a:t>POULET</a:t>
                      </a:r>
                      <a:endParaRPr lang="fr-FR" sz="1200" b="0" i="0" u="none" strike="noStrike">
                        <a:solidFill>
                          <a:srgbClr val="000000"/>
                        </a:solidFill>
                        <a:effectLst/>
                        <a:latin typeface="Calibri" panose="020F0502020204030204" pitchFamily="34" charset="0"/>
                      </a:endParaRPr>
                    </a:p>
                  </a:txBody>
                  <a:tcPr marL="4536" marR="4536" marT="4536" marB="0" anchor="b"/>
                </a:tc>
                <a:tc>
                  <a:txBody>
                    <a:bodyPr/>
                    <a:lstStyle/>
                    <a:p>
                      <a:pPr algn="l" fontAlgn="b"/>
                      <a:r>
                        <a:rPr lang="fr-FR" sz="1200" u="none" strike="noStrike">
                          <a:effectLst/>
                        </a:rPr>
                        <a:t>05/01/2019</a:t>
                      </a:r>
                      <a:endParaRPr lang="fr-FR" sz="1200" b="0" i="0" u="none" strike="noStrike">
                        <a:solidFill>
                          <a:srgbClr val="000000"/>
                        </a:solidFill>
                        <a:effectLst/>
                        <a:latin typeface="Calibri" panose="020F0502020204030204" pitchFamily="34" charset="0"/>
                      </a:endParaRPr>
                    </a:p>
                  </a:txBody>
                  <a:tcPr marL="4536" marR="4536" marT="4536" marB="0" anchor="b"/>
                </a:tc>
                <a:tc>
                  <a:txBody>
                    <a:bodyPr/>
                    <a:lstStyle/>
                    <a:p>
                      <a:pPr algn="l" fontAlgn="b"/>
                      <a:r>
                        <a:rPr lang="fr-FR" sz="1200" u="none" strike="noStrike">
                          <a:effectLst/>
                        </a:rPr>
                        <a:t>123456</a:t>
                      </a:r>
                      <a:endParaRPr lang="fr-FR" sz="1200" b="0" i="0" u="none" strike="noStrike">
                        <a:solidFill>
                          <a:srgbClr val="000000"/>
                        </a:solidFill>
                        <a:effectLst/>
                        <a:latin typeface="Calibri" panose="020F0502020204030204" pitchFamily="34" charset="0"/>
                      </a:endParaRPr>
                    </a:p>
                  </a:txBody>
                  <a:tcPr marL="4536" marR="4536" marT="4536" marB="0" anchor="b"/>
                </a:tc>
                <a:tc>
                  <a:txBody>
                    <a:bodyPr/>
                    <a:lstStyle/>
                    <a:p>
                      <a:pPr algn="l" fontAlgn="b"/>
                      <a:r>
                        <a:rPr lang="fr-FR" sz="1200" u="none" strike="noStrike">
                          <a:effectLst/>
                        </a:rPr>
                        <a:t>PEAU DE COU</a:t>
                      </a:r>
                      <a:endParaRPr lang="fr-FR" sz="1200" b="0" i="0" u="none" strike="noStrike">
                        <a:solidFill>
                          <a:srgbClr val="000000"/>
                        </a:solidFill>
                        <a:effectLst/>
                        <a:latin typeface="Calibri" panose="020F0502020204030204" pitchFamily="34" charset="0"/>
                      </a:endParaRPr>
                    </a:p>
                  </a:txBody>
                  <a:tcPr marL="4536" marR="4536" marT="4536" marB="0" anchor="b"/>
                </a:tc>
                <a:tc>
                  <a:txBody>
                    <a:bodyPr/>
                    <a:lstStyle/>
                    <a:p>
                      <a:pPr algn="l" fontAlgn="b"/>
                      <a:r>
                        <a:rPr lang="fr-FR" sz="1200" u="none" strike="noStrike" dirty="0">
                          <a:solidFill>
                            <a:srgbClr val="FF0000"/>
                          </a:solidFill>
                          <a:effectLst/>
                        </a:rPr>
                        <a:t>CAMPYLOBACTER</a:t>
                      </a:r>
                      <a:endParaRPr lang="fr-FR" sz="1200" b="0" i="0" u="none" strike="noStrike" dirty="0">
                        <a:solidFill>
                          <a:srgbClr val="FF0000"/>
                        </a:solidFill>
                        <a:effectLst/>
                        <a:latin typeface="Calibri" panose="020F0502020204030204" pitchFamily="34" charset="0"/>
                      </a:endParaRPr>
                    </a:p>
                  </a:txBody>
                  <a:tcPr marL="4536" marR="4536" marT="4536" marB="0" anchor="b"/>
                </a:tc>
                <a:tc>
                  <a:txBody>
                    <a:bodyPr/>
                    <a:lstStyle/>
                    <a:p>
                      <a:pPr algn="l" fontAlgn="b"/>
                      <a:r>
                        <a:rPr lang="fr-FR" sz="1200" u="none" strike="noStrike" dirty="0">
                          <a:effectLst/>
                        </a:rPr>
                        <a:t>SANS OBJET</a:t>
                      </a:r>
                      <a:endParaRPr lang="fr-FR" sz="1200" b="0" i="0" u="none" strike="noStrike" dirty="0">
                        <a:solidFill>
                          <a:srgbClr val="000000"/>
                        </a:solidFill>
                        <a:effectLst/>
                        <a:latin typeface="Calibri" panose="020F0502020204030204" pitchFamily="34" charset="0"/>
                      </a:endParaRPr>
                    </a:p>
                  </a:txBody>
                  <a:tcPr marL="4536" marR="4536" marT="4536" marB="0" anchor="b">
                    <a:solidFill>
                      <a:schemeClr val="accent1">
                        <a:lumMod val="20000"/>
                        <a:lumOff val="80000"/>
                      </a:schemeClr>
                    </a:solidFill>
                  </a:tcPr>
                </a:tc>
                <a:tc>
                  <a:txBody>
                    <a:bodyPr/>
                    <a:lstStyle/>
                    <a:p>
                      <a:pPr algn="l" fontAlgn="b"/>
                      <a:r>
                        <a:rPr lang="fr-FR" sz="1200" u="none" strike="noStrike" dirty="0">
                          <a:solidFill>
                            <a:srgbClr val="FF0000"/>
                          </a:solidFill>
                          <a:effectLst/>
                        </a:rPr>
                        <a:t>&gt; 10 000</a:t>
                      </a:r>
                      <a:endParaRPr lang="fr-FR" sz="1200" b="0" i="0" u="none" strike="noStrike" dirty="0">
                        <a:solidFill>
                          <a:srgbClr val="FF0000"/>
                        </a:solidFill>
                        <a:effectLst/>
                        <a:latin typeface="Calibri" panose="020F0502020204030204" pitchFamily="34" charset="0"/>
                      </a:endParaRPr>
                    </a:p>
                  </a:txBody>
                  <a:tcPr marL="4536" marR="4536" marT="4536" marB="0" anchor="b"/>
                </a:tc>
                <a:tc>
                  <a:txBody>
                    <a:bodyPr/>
                    <a:lstStyle/>
                    <a:p>
                      <a:pPr algn="l" fontAlgn="b"/>
                      <a:r>
                        <a:rPr lang="fr-FR" sz="1200" u="none" strike="noStrike" dirty="0">
                          <a:effectLst/>
                        </a:rPr>
                        <a:t>SANS OBJET</a:t>
                      </a:r>
                      <a:endParaRPr lang="fr-FR" sz="1200" b="0" i="0" u="none" strike="noStrike" dirty="0">
                        <a:solidFill>
                          <a:srgbClr val="000000"/>
                        </a:solidFill>
                        <a:effectLst/>
                        <a:latin typeface="Calibri" panose="020F0502020204030204" pitchFamily="34" charset="0"/>
                      </a:endParaRPr>
                    </a:p>
                  </a:txBody>
                  <a:tcPr marL="4536" marR="4536" marT="4536" marB="0" anchor="b"/>
                </a:tc>
                <a:tc>
                  <a:txBody>
                    <a:bodyPr/>
                    <a:lstStyle/>
                    <a:p>
                      <a:pPr algn="l" fontAlgn="b"/>
                      <a:r>
                        <a:rPr lang="fr-FR" sz="1200" u="none" strike="noStrike" dirty="0">
                          <a:effectLst/>
                        </a:rPr>
                        <a:t>SANS OBJET</a:t>
                      </a:r>
                      <a:endParaRPr lang="fr-FR" sz="1200" b="0" i="0" u="none" strike="noStrike" dirty="0">
                        <a:solidFill>
                          <a:srgbClr val="000000"/>
                        </a:solidFill>
                        <a:effectLst/>
                        <a:latin typeface="Calibri" panose="020F0502020204030204" pitchFamily="34" charset="0"/>
                      </a:endParaRPr>
                    </a:p>
                  </a:txBody>
                  <a:tcPr marL="4536" marR="4536" marT="4536" marB="0" anchor="b"/>
                </a:tc>
                <a:tc>
                  <a:txBody>
                    <a:bodyPr/>
                    <a:lstStyle/>
                    <a:p>
                      <a:pPr algn="l" fontAlgn="b"/>
                      <a:r>
                        <a:rPr lang="fr-FR" sz="1200" u="none" strike="noStrike">
                          <a:effectLst/>
                        </a:rPr>
                        <a:t>PLEIN AIR</a:t>
                      </a:r>
                      <a:endParaRPr lang="fr-FR" sz="1200" b="0" i="0" u="none" strike="noStrike">
                        <a:solidFill>
                          <a:srgbClr val="000000"/>
                        </a:solidFill>
                        <a:effectLst/>
                        <a:latin typeface="Calibri" panose="020F0502020204030204" pitchFamily="34" charset="0"/>
                      </a:endParaRPr>
                    </a:p>
                  </a:txBody>
                  <a:tcPr marL="4536" marR="4536" marT="4536" marB="0" anchor="b"/>
                </a:tc>
                <a:tc>
                  <a:txBody>
                    <a:bodyPr/>
                    <a:lstStyle/>
                    <a:p>
                      <a:pPr algn="l" fontAlgn="b"/>
                      <a:r>
                        <a:rPr lang="fr-FR" sz="1200" u="none" strike="noStrike" dirty="0">
                          <a:effectLst/>
                        </a:rPr>
                        <a:t>AVANT RESSUAGE</a:t>
                      </a:r>
                      <a:endParaRPr lang="fr-FR" sz="1200" b="0" i="0" u="none" strike="noStrike" dirty="0">
                        <a:solidFill>
                          <a:srgbClr val="000000"/>
                        </a:solidFill>
                        <a:effectLst/>
                        <a:latin typeface="Calibri" panose="020F0502020204030204" pitchFamily="34" charset="0"/>
                      </a:endParaRPr>
                    </a:p>
                  </a:txBody>
                  <a:tcPr marL="4536" marR="4536" marT="4536" marB="0" anchor="b"/>
                </a:tc>
                <a:tc>
                  <a:txBody>
                    <a:bodyPr/>
                    <a:lstStyle/>
                    <a:p>
                      <a:pPr algn="l" fontAlgn="b"/>
                      <a:r>
                        <a:rPr lang="fr-FR" sz="1200" u="none" strike="noStrike" dirty="0">
                          <a:effectLst/>
                        </a:rPr>
                        <a:t>LIGNE POULET</a:t>
                      </a:r>
                      <a:endParaRPr lang="fr-FR" sz="1200" b="0" i="0" u="none" strike="noStrike" dirty="0">
                        <a:solidFill>
                          <a:srgbClr val="000000"/>
                        </a:solidFill>
                        <a:effectLst/>
                        <a:latin typeface="Calibri" panose="020F0502020204030204" pitchFamily="34" charset="0"/>
                      </a:endParaRPr>
                    </a:p>
                  </a:txBody>
                  <a:tcPr marL="4536" marR="4536" marT="4536" marB="0" anchor="b"/>
                </a:tc>
                <a:extLst>
                  <a:ext uri="{0D108BD9-81ED-4DB2-BD59-A6C34878D82A}">
                    <a16:rowId xmlns:a16="http://schemas.microsoft.com/office/drawing/2014/main" val="2235276837"/>
                  </a:ext>
                </a:extLst>
              </a:tr>
            </a:tbl>
          </a:graphicData>
        </a:graphic>
      </p:graphicFrame>
      <p:sp>
        <p:nvSpPr>
          <p:cNvPr id="11" name="Espace réservé du contenu 2">
            <a:extLst>
              <a:ext uri="{FF2B5EF4-FFF2-40B4-BE49-F238E27FC236}">
                <a16:creationId xmlns:a16="http://schemas.microsoft.com/office/drawing/2014/main" id="{9134F708-3F4F-4BC7-B517-72B7D06C93CE}"/>
              </a:ext>
            </a:extLst>
          </p:cNvPr>
          <p:cNvSpPr txBox="1">
            <a:spLocks/>
          </p:cNvSpPr>
          <p:nvPr/>
        </p:nvSpPr>
        <p:spPr>
          <a:xfrm>
            <a:off x="677334" y="1687074"/>
            <a:ext cx="8596668" cy="1381600"/>
          </a:xfrm>
          <a:prstGeom prst="rect">
            <a:avLst/>
          </a:prstGeom>
        </p:spPr>
        <p:txBody>
          <a:bodyPr vert="horz" lIns="91440" tIns="45720" rIns="91440" bIns="45720" rtlCol="0">
            <a:normAutofit fontScale="92500" lnSpcReduction="2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fr-FR" dirty="0"/>
              <a:t>Voici un exemple de 5 échantillons prélevés dans le cadre de la recherche réglementaire des campylobacter</a:t>
            </a:r>
          </a:p>
          <a:p>
            <a:pPr lvl="1"/>
            <a:r>
              <a:rPr lang="fr-FR" dirty="0"/>
              <a:t>Abattoir de poulet</a:t>
            </a:r>
          </a:p>
          <a:p>
            <a:pPr lvl="1"/>
            <a:r>
              <a:rPr lang="fr-FR" dirty="0">
                <a:solidFill>
                  <a:schemeClr val="accent6"/>
                </a:solidFill>
              </a:rPr>
              <a:t>Pour une question de présentation, les colonnes AGREMENT_ABATTOIR et LABORATOIRE ont été supprimées</a:t>
            </a:r>
          </a:p>
        </p:txBody>
      </p:sp>
      <p:sp>
        <p:nvSpPr>
          <p:cNvPr id="12" name="Espace réservé de la date 11">
            <a:extLst>
              <a:ext uri="{FF2B5EF4-FFF2-40B4-BE49-F238E27FC236}">
                <a16:creationId xmlns:a16="http://schemas.microsoft.com/office/drawing/2014/main" id="{F062C4FA-8395-4C3E-B86B-D447E6E11096}"/>
              </a:ext>
            </a:extLst>
          </p:cNvPr>
          <p:cNvSpPr>
            <a:spLocks noGrp="1"/>
          </p:cNvSpPr>
          <p:nvPr>
            <p:ph type="dt" sz="half" idx="10"/>
          </p:nvPr>
        </p:nvSpPr>
        <p:spPr/>
        <p:txBody>
          <a:bodyPr/>
          <a:lstStyle/>
          <a:p>
            <a:r>
              <a:rPr lang="fr-FR" dirty="0"/>
              <a:t>21/05/2025</a:t>
            </a:r>
          </a:p>
        </p:txBody>
      </p:sp>
      <p:sp>
        <p:nvSpPr>
          <p:cNvPr id="13" name="Espace réservé du pied de page 12">
            <a:extLst>
              <a:ext uri="{FF2B5EF4-FFF2-40B4-BE49-F238E27FC236}">
                <a16:creationId xmlns:a16="http://schemas.microsoft.com/office/drawing/2014/main" id="{F31616CC-CDB7-45FA-B6AF-70E96D92B430}"/>
              </a:ext>
            </a:extLst>
          </p:cNvPr>
          <p:cNvSpPr>
            <a:spLocks noGrp="1"/>
          </p:cNvSpPr>
          <p:nvPr>
            <p:ph type="ftr" sz="quarter" idx="11"/>
          </p:nvPr>
        </p:nvSpPr>
        <p:spPr/>
        <p:txBody>
          <a:bodyPr/>
          <a:lstStyle/>
          <a:p>
            <a:r>
              <a:rPr lang="fr-FR"/>
              <a:t>DONAVOL - contact@donavol.fr </a:t>
            </a:r>
          </a:p>
        </p:txBody>
      </p:sp>
      <p:sp>
        <p:nvSpPr>
          <p:cNvPr id="14" name="Espace réservé du numéro de diapositive 13">
            <a:extLst>
              <a:ext uri="{FF2B5EF4-FFF2-40B4-BE49-F238E27FC236}">
                <a16:creationId xmlns:a16="http://schemas.microsoft.com/office/drawing/2014/main" id="{A6B84BE7-1719-43F5-98F5-1EB41102F6F8}"/>
              </a:ext>
            </a:extLst>
          </p:cNvPr>
          <p:cNvSpPr>
            <a:spLocks noGrp="1"/>
          </p:cNvSpPr>
          <p:nvPr>
            <p:ph type="sldNum" sz="quarter" idx="12"/>
          </p:nvPr>
        </p:nvSpPr>
        <p:spPr/>
        <p:txBody>
          <a:bodyPr/>
          <a:lstStyle/>
          <a:p>
            <a:fld id="{A48D2DAF-FABC-4CD0-864E-9A0E3FF113D0}" type="slidenum">
              <a:rPr lang="fr-FR" smtClean="0"/>
              <a:t>11</a:t>
            </a:fld>
            <a:endParaRPr lang="fr-FR"/>
          </a:p>
        </p:txBody>
      </p:sp>
    </p:spTree>
    <p:extLst>
      <p:ext uri="{BB962C8B-B14F-4D97-AF65-F5344CB8AC3E}">
        <p14:creationId xmlns:p14="http://schemas.microsoft.com/office/powerpoint/2010/main" val="565537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2844401-034E-4329-AB7D-AF6DD6C42AB9}"/>
              </a:ext>
            </a:extLst>
          </p:cNvPr>
          <p:cNvSpPr>
            <a:spLocks noGrp="1"/>
          </p:cNvSpPr>
          <p:nvPr>
            <p:ph type="title"/>
          </p:nvPr>
        </p:nvSpPr>
        <p:spPr>
          <a:xfrm>
            <a:off x="677334" y="609600"/>
            <a:ext cx="8596668" cy="651029"/>
          </a:xfrm>
        </p:spPr>
        <p:txBody>
          <a:bodyPr/>
          <a:lstStyle/>
          <a:p>
            <a:r>
              <a:rPr lang="fr-FR" dirty="0"/>
              <a:t>Consignes générales</a:t>
            </a:r>
          </a:p>
        </p:txBody>
      </p:sp>
      <p:sp>
        <p:nvSpPr>
          <p:cNvPr id="3" name="Espace réservé du contenu 2">
            <a:extLst>
              <a:ext uri="{FF2B5EF4-FFF2-40B4-BE49-F238E27FC236}">
                <a16:creationId xmlns:a16="http://schemas.microsoft.com/office/drawing/2014/main" id="{C57B71B0-AB6E-42CD-89E8-8C6DBD51A726}"/>
              </a:ext>
            </a:extLst>
          </p:cNvPr>
          <p:cNvSpPr>
            <a:spLocks noGrp="1"/>
          </p:cNvSpPr>
          <p:nvPr>
            <p:ph idx="1"/>
          </p:nvPr>
        </p:nvSpPr>
        <p:spPr>
          <a:xfrm>
            <a:off x="677334" y="1358283"/>
            <a:ext cx="8596668" cy="4783899"/>
          </a:xfrm>
        </p:spPr>
        <p:txBody>
          <a:bodyPr>
            <a:normAutofit fontScale="92500" lnSpcReduction="10000"/>
          </a:bodyPr>
          <a:lstStyle/>
          <a:p>
            <a:r>
              <a:rPr lang="fr-FR" dirty="0"/>
              <a:t>Les données sont attendues aux dates suivantes (pour le trimestre précédent) : </a:t>
            </a:r>
          </a:p>
          <a:p>
            <a:pPr lvl="1"/>
            <a:r>
              <a:rPr lang="fr-FR" dirty="0"/>
              <a:t>1</a:t>
            </a:r>
            <a:r>
              <a:rPr lang="fr-FR" baseline="30000" dirty="0"/>
              <a:t>er</a:t>
            </a:r>
            <a:r>
              <a:rPr lang="fr-FR" dirty="0"/>
              <a:t> trimestre au 15 avril, </a:t>
            </a:r>
          </a:p>
          <a:p>
            <a:pPr lvl="1"/>
            <a:r>
              <a:rPr lang="fr-FR" dirty="0"/>
              <a:t>2</a:t>
            </a:r>
            <a:r>
              <a:rPr lang="fr-FR" baseline="30000" dirty="0"/>
              <a:t>nd</a:t>
            </a:r>
            <a:r>
              <a:rPr lang="fr-FR" dirty="0"/>
              <a:t> trimestre au 15 juillet,</a:t>
            </a:r>
          </a:p>
          <a:p>
            <a:pPr lvl="1"/>
            <a:r>
              <a:rPr lang="fr-FR" dirty="0"/>
              <a:t>3</a:t>
            </a:r>
            <a:r>
              <a:rPr lang="fr-FR" baseline="30000" dirty="0"/>
              <a:t>ème</a:t>
            </a:r>
            <a:r>
              <a:rPr lang="fr-FR" dirty="0"/>
              <a:t> trimestre au 15 octobre,</a:t>
            </a:r>
          </a:p>
          <a:p>
            <a:pPr lvl="1"/>
            <a:r>
              <a:rPr lang="fr-FR" dirty="0"/>
              <a:t>4</a:t>
            </a:r>
            <a:r>
              <a:rPr lang="fr-FR" baseline="30000" dirty="0"/>
              <a:t>ème</a:t>
            </a:r>
            <a:r>
              <a:rPr lang="fr-FR" dirty="0"/>
              <a:t> trimestre au 15 janvier (n+1)</a:t>
            </a:r>
          </a:p>
          <a:p>
            <a:pPr lvl="1"/>
            <a:endParaRPr lang="fr-FR" sz="500" dirty="0"/>
          </a:p>
          <a:p>
            <a:r>
              <a:rPr lang="fr-FR" dirty="0"/>
              <a:t>Le fichier Excel doit comporter </a:t>
            </a:r>
            <a:r>
              <a:rPr lang="fr-FR" b="1" dirty="0"/>
              <a:t>un onglet</a:t>
            </a:r>
            <a:r>
              <a:rPr lang="fr-FR" dirty="0"/>
              <a:t>, avec </a:t>
            </a:r>
            <a:r>
              <a:rPr lang="fr-FR" b="1" dirty="0"/>
              <a:t>les </a:t>
            </a:r>
            <a:r>
              <a:rPr lang="fr-FR" b="1" dirty="0">
                <a:solidFill>
                  <a:schemeClr val="accent1"/>
                </a:solidFill>
              </a:rPr>
              <a:t>données de la période concernée uniquement</a:t>
            </a:r>
            <a:r>
              <a:rPr lang="fr-FR" dirty="0">
                <a:solidFill>
                  <a:schemeClr val="accent1"/>
                </a:solidFill>
              </a:rPr>
              <a:t> </a:t>
            </a:r>
            <a:r>
              <a:rPr lang="fr-FR" b="1" dirty="0"/>
              <a:t>(pas de cumul annuel)</a:t>
            </a:r>
            <a:r>
              <a:rPr lang="fr-FR" dirty="0"/>
              <a:t>.</a:t>
            </a:r>
          </a:p>
          <a:p>
            <a:pPr lvl="1"/>
            <a:r>
              <a:rPr lang="fr-FR" sz="1800" dirty="0"/>
              <a:t>Cet onglet doit </a:t>
            </a:r>
            <a:r>
              <a:rPr lang="fr-FR" sz="1800" b="1" dirty="0">
                <a:solidFill>
                  <a:schemeClr val="accent1"/>
                </a:solidFill>
              </a:rPr>
              <a:t>toujours avoir le même nom</a:t>
            </a:r>
            <a:r>
              <a:rPr lang="fr-FR" sz="1800" dirty="0"/>
              <a:t>, pour faciliter l’importation des données dans la base (import automatisé); </a:t>
            </a:r>
          </a:p>
          <a:p>
            <a:pPr lvl="1"/>
            <a:r>
              <a:rPr lang="fr-FR" sz="1800" dirty="0"/>
              <a:t>Il </a:t>
            </a:r>
            <a:r>
              <a:rPr lang="fr-FR" sz="1800" b="1" dirty="0">
                <a:solidFill>
                  <a:schemeClr val="accent1"/>
                </a:solidFill>
              </a:rPr>
              <a:t>ne doit pas comporter de champ vide </a:t>
            </a:r>
            <a:r>
              <a:rPr lang="fr-FR" sz="1800" dirty="0"/>
              <a:t>(chaque ligne de résultat doit être complète)</a:t>
            </a:r>
          </a:p>
          <a:p>
            <a:pPr lvl="1"/>
            <a:r>
              <a:rPr lang="fr-FR" sz="1800" dirty="0"/>
              <a:t>Il doit contenir l’ensemble des données de la période concernée (tous les germes, toutes les matrices, …).</a:t>
            </a:r>
          </a:p>
          <a:p>
            <a:pPr marL="0" indent="0">
              <a:buNone/>
            </a:pPr>
            <a:r>
              <a:rPr lang="fr-FR" sz="1500" dirty="0"/>
              <a:t>D’autres onglets peuvent être présents dans le fichier, cela ne pose pas de problème, du moment qu’ils ont des noms différents. </a:t>
            </a:r>
          </a:p>
          <a:p>
            <a:pPr marL="0" indent="0">
              <a:buNone/>
            </a:pPr>
            <a:endParaRPr lang="fr-FR" sz="500" dirty="0"/>
          </a:p>
        </p:txBody>
      </p:sp>
      <p:sp>
        <p:nvSpPr>
          <p:cNvPr id="4" name="Espace réservé de la date 3">
            <a:extLst>
              <a:ext uri="{FF2B5EF4-FFF2-40B4-BE49-F238E27FC236}">
                <a16:creationId xmlns:a16="http://schemas.microsoft.com/office/drawing/2014/main" id="{53FD48DF-D1EC-4B5F-824B-7C3B8D920EEE}"/>
              </a:ext>
            </a:extLst>
          </p:cNvPr>
          <p:cNvSpPr>
            <a:spLocks noGrp="1"/>
          </p:cNvSpPr>
          <p:nvPr>
            <p:ph type="dt" sz="half" idx="10"/>
          </p:nvPr>
        </p:nvSpPr>
        <p:spPr/>
        <p:txBody>
          <a:bodyPr/>
          <a:lstStyle/>
          <a:p>
            <a:r>
              <a:rPr lang="fr-FR" dirty="0"/>
              <a:t>21/05/2025</a:t>
            </a:r>
          </a:p>
        </p:txBody>
      </p:sp>
      <p:sp>
        <p:nvSpPr>
          <p:cNvPr id="5" name="Espace réservé du pied de page 4">
            <a:extLst>
              <a:ext uri="{FF2B5EF4-FFF2-40B4-BE49-F238E27FC236}">
                <a16:creationId xmlns:a16="http://schemas.microsoft.com/office/drawing/2014/main" id="{C30CB4F4-9516-463E-AF44-AFD872171B6D}"/>
              </a:ext>
            </a:extLst>
          </p:cNvPr>
          <p:cNvSpPr>
            <a:spLocks noGrp="1"/>
          </p:cNvSpPr>
          <p:nvPr>
            <p:ph type="ftr" sz="quarter" idx="11"/>
          </p:nvPr>
        </p:nvSpPr>
        <p:spPr/>
        <p:txBody>
          <a:bodyPr/>
          <a:lstStyle/>
          <a:p>
            <a:r>
              <a:rPr lang="fr-FR" dirty="0"/>
              <a:t>DONAVOL - contact@donavol.fr </a:t>
            </a:r>
          </a:p>
        </p:txBody>
      </p:sp>
      <p:sp>
        <p:nvSpPr>
          <p:cNvPr id="6" name="Espace réservé du numéro de diapositive 5">
            <a:extLst>
              <a:ext uri="{FF2B5EF4-FFF2-40B4-BE49-F238E27FC236}">
                <a16:creationId xmlns:a16="http://schemas.microsoft.com/office/drawing/2014/main" id="{6B003A85-1368-4EF2-9AB6-AC033C9A85D3}"/>
              </a:ext>
            </a:extLst>
          </p:cNvPr>
          <p:cNvSpPr>
            <a:spLocks noGrp="1"/>
          </p:cNvSpPr>
          <p:nvPr>
            <p:ph type="sldNum" sz="quarter" idx="12"/>
          </p:nvPr>
        </p:nvSpPr>
        <p:spPr/>
        <p:txBody>
          <a:bodyPr/>
          <a:lstStyle/>
          <a:p>
            <a:fld id="{A48D2DAF-FABC-4CD0-864E-9A0E3FF113D0}" type="slidenum">
              <a:rPr lang="fr-FR" smtClean="0"/>
              <a:t>2</a:t>
            </a:fld>
            <a:endParaRPr lang="fr-FR"/>
          </a:p>
        </p:txBody>
      </p:sp>
    </p:spTree>
    <p:extLst>
      <p:ext uri="{BB962C8B-B14F-4D97-AF65-F5344CB8AC3E}">
        <p14:creationId xmlns:p14="http://schemas.microsoft.com/office/powerpoint/2010/main" val="9521868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9BF2232-10F4-401B-9E4A-AD2C30FE3A0B}"/>
              </a:ext>
            </a:extLst>
          </p:cNvPr>
          <p:cNvSpPr>
            <a:spLocks noGrp="1"/>
          </p:cNvSpPr>
          <p:nvPr>
            <p:ph type="title"/>
          </p:nvPr>
        </p:nvSpPr>
        <p:spPr>
          <a:xfrm>
            <a:off x="677334" y="609600"/>
            <a:ext cx="8596668" cy="721895"/>
          </a:xfrm>
        </p:spPr>
        <p:txBody>
          <a:bodyPr/>
          <a:lstStyle/>
          <a:p>
            <a:r>
              <a:rPr lang="fr-FR" dirty="0"/>
              <a:t>Présentation des données </a:t>
            </a:r>
          </a:p>
        </p:txBody>
      </p:sp>
      <p:sp>
        <p:nvSpPr>
          <p:cNvPr id="3" name="Espace réservé du contenu 2">
            <a:extLst>
              <a:ext uri="{FF2B5EF4-FFF2-40B4-BE49-F238E27FC236}">
                <a16:creationId xmlns:a16="http://schemas.microsoft.com/office/drawing/2014/main" id="{EC6C2239-F57D-4C74-BF76-CA70CAA785C2}"/>
              </a:ext>
            </a:extLst>
          </p:cNvPr>
          <p:cNvSpPr>
            <a:spLocks noGrp="1"/>
          </p:cNvSpPr>
          <p:nvPr>
            <p:ph idx="1"/>
          </p:nvPr>
        </p:nvSpPr>
        <p:spPr>
          <a:xfrm>
            <a:off x="677334" y="1331495"/>
            <a:ext cx="8596668" cy="4709867"/>
          </a:xfrm>
        </p:spPr>
        <p:txBody>
          <a:bodyPr/>
          <a:lstStyle/>
          <a:p>
            <a:r>
              <a:rPr lang="fr-FR" dirty="0"/>
              <a:t>Les différents champs (colonnes) à renseigner sont les suivants, avec leur caractère obligatoire ou facultatif</a:t>
            </a:r>
          </a:p>
          <a:p>
            <a:endParaRPr lang="fr-FR" dirty="0"/>
          </a:p>
          <a:p>
            <a:endParaRPr lang="fr-FR" dirty="0"/>
          </a:p>
        </p:txBody>
      </p:sp>
      <p:graphicFrame>
        <p:nvGraphicFramePr>
          <p:cNvPr id="4" name="Tableau 3">
            <a:extLst>
              <a:ext uri="{FF2B5EF4-FFF2-40B4-BE49-F238E27FC236}">
                <a16:creationId xmlns:a16="http://schemas.microsoft.com/office/drawing/2014/main" id="{6A810C57-D14D-493E-A2A7-38ECB62C29F5}"/>
              </a:ext>
            </a:extLst>
          </p:cNvPr>
          <p:cNvGraphicFramePr>
            <a:graphicFrameLocks noGrp="1"/>
          </p:cNvGraphicFramePr>
          <p:nvPr>
            <p:extLst>
              <p:ext uri="{D42A27DB-BD31-4B8C-83A1-F6EECF244321}">
                <p14:modId xmlns:p14="http://schemas.microsoft.com/office/powerpoint/2010/main" val="1485739889"/>
              </p:ext>
            </p:extLst>
          </p:nvPr>
        </p:nvGraphicFramePr>
        <p:xfrm>
          <a:off x="0" y="2017602"/>
          <a:ext cx="12192000" cy="4840404"/>
        </p:xfrm>
        <a:graphic>
          <a:graphicData uri="http://schemas.openxmlformats.org/drawingml/2006/table">
            <a:tbl>
              <a:tblPr firstRow="1">
                <a:tableStyleId>{616DA210-FB5B-4158-B5E0-FEB733F419BA}</a:tableStyleId>
              </a:tblPr>
              <a:tblGrid>
                <a:gridCol w="3881535">
                  <a:extLst>
                    <a:ext uri="{9D8B030D-6E8A-4147-A177-3AD203B41FA5}">
                      <a16:colId xmlns:a16="http://schemas.microsoft.com/office/drawing/2014/main" val="1183787932"/>
                    </a:ext>
                  </a:extLst>
                </a:gridCol>
                <a:gridCol w="1758302">
                  <a:extLst>
                    <a:ext uri="{9D8B030D-6E8A-4147-A177-3AD203B41FA5}">
                      <a16:colId xmlns:a16="http://schemas.microsoft.com/office/drawing/2014/main" val="1232059337"/>
                    </a:ext>
                  </a:extLst>
                </a:gridCol>
                <a:gridCol w="6552163">
                  <a:extLst>
                    <a:ext uri="{9D8B030D-6E8A-4147-A177-3AD203B41FA5}">
                      <a16:colId xmlns:a16="http://schemas.microsoft.com/office/drawing/2014/main" val="315715121"/>
                    </a:ext>
                  </a:extLst>
                </a:gridCol>
              </a:tblGrid>
              <a:tr h="563555">
                <a:tc>
                  <a:txBody>
                    <a:bodyPr/>
                    <a:lstStyle/>
                    <a:p>
                      <a:pPr algn="ctr" fontAlgn="ctr"/>
                      <a:r>
                        <a:rPr lang="fr-FR" sz="1800" u="none" strike="noStrike" dirty="0">
                          <a:effectLst/>
                        </a:rPr>
                        <a:t>Champ</a:t>
                      </a:r>
                      <a:endParaRPr lang="fr-FR" sz="1800" b="1" i="0" u="none" strike="noStrike" dirty="0">
                        <a:solidFill>
                          <a:srgbClr val="FFFFFF"/>
                        </a:solidFill>
                        <a:effectLst/>
                        <a:latin typeface="Liberation Sans"/>
                      </a:endParaRPr>
                    </a:p>
                  </a:txBody>
                  <a:tcPr marL="7620" marR="7620" marT="7620" marB="0" anchor="ctr">
                    <a:solidFill>
                      <a:schemeClr val="bg1"/>
                    </a:solidFill>
                  </a:tcPr>
                </a:tc>
                <a:tc>
                  <a:txBody>
                    <a:bodyPr/>
                    <a:lstStyle/>
                    <a:p>
                      <a:pPr algn="ctr" fontAlgn="ctr"/>
                      <a:r>
                        <a:rPr lang="fr-FR" sz="1800" u="none" strike="noStrike" dirty="0">
                          <a:effectLst/>
                        </a:rPr>
                        <a:t>Obligatoire</a:t>
                      </a:r>
                      <a:br>
                        <a:rPr lang="fr-FR" sz="1800" u="none" strike="noStrike" dirty="0">
                          <a:effectLst/>
                        </a:rPr>
                      </a:br>
                      <a:r>
                        <a:rPr lang="fr-FR" sz="1800" u="none" strike="noStrike" dirty="0">
                          <a:effectLst/>
                        </a:rPr>
                        <a:t>/ Facultatif</a:t>
                      </a:r>
                      <a:endParaRPr lang="fr-FR" sz="1800" b="1" i="0" u="none" strike="noStrike" dirty="0">
                        <a:solidFill>
                          <a:srgbClr val="FFFFFF"/>
                        </a:solidFill>
                        <a:effectLst/>
                        <a:latin typeface="Liberation Sans"/>
                      </a:endParaRPr>
                    </a:p>
                  </a:txBody>
                  <a:tcPr marL="7620" marR="7620" marT="7620" marB="0" anchor="ctr">
                    <a:solidFill>
                      <a:schemeClr val="bg1"/>
                    </a:solidFill>
                  </a:tcPr>
                </a:tc>
                <a:tc>
                  <a:txBody>
                    <a:bodyPr/>
                    <a:lstStyle/>
                    <a:p>
                      <a:pPr algn="ctr" fontAlgn="ctr"/>
                      <a:r>
                        <a:rPr lang="fr-FR" sz="1800" u="none" strike="noStrike" dirty="0">
                          <a:effectLst/>
                        </a:rPr>
                        <a:t>Description</a:t>
                      </a:r>
                      <a:endParaRPr lang="fr-FR" sz="1800" b="1" i="0" u="none" strike="noStrike" dirty="0">
                        <a:solidFill>
                          <a:srgbClr val="FFFFFF"/>
                        </a:solidFill>
                        <a:effectLst/>
                        <a:latin typeface="Liberation Sans"/>
                      </a:endParaRPr>
                    </a:p>
                  </a:txBody>
                  <a:tcPr marL="7620" marR="7620" marT="7620" marB="0" anchor="ctr">
                    <a:solidFill>
                      <a:schemeClr val="bg1"/>
                    </a:solidFill>
                  </a:tcPr>
                </a:tc>
                <a:extLst>
                  <a:ext uri="{0D108BD9-81ED-4DB2-BD59-A6C34878D82A}">
                    <a16:rowId xmlns:a16="http://schemas.microsoft.com/office/drawing/2014/main" val="1845402524"/>
                  </a:ext>
                </a:extLst>
              </a:tr>
              <a:tr h="285638">
                <a:tc>
                  <a:txBody>
                    <a:bodyPr/>
                    <a:lstStyle/>
                    <a:p>
                      <a:pPr algn="ctr" fontAlgn="ctr"/>
                      <a:r>
                        <a:rPr lang="fr-FR" sz="1800" u="none" strike="noStrike" dirty="0">
                          <a:solidFill>
                            <a:schemeClr val="accent1"/>
                          </a:solidFill>
                          <a:effectLst/>
                        </a:rPr>
                        <a:t>AGREMENT_ABATTOIR</a:t>
                      </a:r>
                      <a:endParaRPr lang="fr-FR" sz="1800" b="0" i="0" u="none" strike="noStrike" dirty="0">
                        <a:solidFill>
                          <a:schemeClr val="accent1"/>
                        </a:solidFill>
                        <a:effectLst/>
                        <a:latin typeface="Liberation Sans"/>
                      </a:endParaRPr>
                    </a:p>
                  </a:txBody>
                  <a:tcPr marL="7620" marR="7620" marT="7620" marB="0" anchor="ctr">
                    <a:solidFill>
                      <a:schemeClr val="bg1"/>
                    </a:solidFill>
                  </a:tcPr>
                </a:tc>
                <a:tc>
                  <a:txBody>
                    <a:bodyPr/>
                    <a:lstStyle/>
                    <a:p>
                      <a:pPr algn="ctr" fontAlgn="ctr"/>
                      <a:r>
                        <a:rPr lang="fr-FR" sz="1800" u="none" strike="noStrike">
                          <a:solidFill>
                            <a:schemeClr val="accent1"/>
                          </a:solidFill>
                          <a:effectLst/>
                        </a:rPr>
                        <a:t>O</a:t>
                      </a:r>
                      <a:endParaRPr lang="fr-FR" sz="1800" b="0" i="0" u="none" strike="noStrike">
                        <a:solidFill>
                          <a:schemeClr val="accent1"/>
                        </a:solidFill>
                        <a:effectLst/>
                        <a:latin typeface="Liberation Sans"/>
                      </a:endParaRPr>
                    </a:p>
                  </a:txBody>
                  <a:tcPr marL="7620" marR="7620" marT="7620" marB="0" anchor="ctr">
                    <a:solidFill>
                      <a:schemeClr val="bg1"/>
                    </a:solidFill>
                  </a:tcPr>
                </a:tc>
                <a:tc>
                  <a:txBody>
                    <a:bodyPr/>
                    <a:lstStyle/>
                    <a:p>
                      <a:pPr algn="ctr" fontAlgn="ctr"/>
                      <a:r>
                        <a:rPr lang="fr-FR" sz="1800" u="none" strike="noStrike" dirty="0">
                          <a:solidFill>
                            <a:schemeClr val="accent1"/>
                          </a:solidFill>
                          <a:effectLst/>
                        </a:rPr>
                        <a:t>Numéro d'agrément de l'abattoir</a:t>
                      </a:r>
                      <a:endParaRPr lang="fr-FR" sz="1800" b="0" i="0" u="none" strike="noStrike" dirty="0">
                        <a:solidFill>
                          <a:schemeClr val="accent1"/>
                        </a:solidFill>
                        <a:effectLst/>
                        <a:latin typeface="Liberation Sans"/>
                      </a:endParaRPr>
                    </a:p>
                  </a:txBody>
                  <a:tcPr marL="7620" marR="7620" marT="7620" marB="0" anchor="ctr">
                    <a:solidFill>
                      <a:schemeClr val="bg1"/>
                    </a:solidFill>
                  </a:tcPr>
                </a:tc>
                <a:extLst>
                  <a:ext uri="{0D108BD9-81ED-4DB2-BD59-A6C34878D82A}">
                    <a16:rowId xmlns:a16="http://schemas.microsoft.com/office/drawing/2014/main" val="744783894"/>
                  </a:ext>
                </a:extLst>
              </a:tr>
              <a:tr h="285638">
                <a:tc>
                  <a:txBody>
                    <a:bodyPr/>
                    <a:lstStyle/>
                    <a:p>
                      <a:pPr algn="ctr" fontAlgn="ctr"/>
                      <a:r>
                        <a:rPr lang="fr-FR" sz="1800" u="none" strike="noStrike" dirty="0">
                          <a:solidFill>
                            <a:schemeClr val="accent1"/>
                          </a:solidFill>
                          <a:effectLst/>
                        </a:rPr>
                        <a:t>LABORATOIRE</a:t>
                      </a:r>
                      <a:endParaRPr lang="fr-FR" sz="1800" b="0" i="0" u="none" strike="noStrike" dirty="0">
                        <a:solidFill>
                          <a:schemeClr val="accent1"/>
                        </a:solidFill>
                        <a:effectLst/>
                        <a:latin typeface="Liberation Sans"/>
                      </a:endParaRPr>
                    </a:p>
                  </a:txBody>
                  <a:tcPr marL="7620" marR="7620" marT="7620" marB="0" anchor="ctr">
                    <a:solidFill>
                      <a:schemeClr val="bg1"/>
                    </a:solidFill>
                  </a:tcPr>
                </a:tc>
                <a:tc>
                  <a:txBody>
                    <a:bodyPr/>
                    <a:lstStyle/>
                    <a:p>
                      <a:pPr algn="ctr" fontAlgn="ctr"/>
                      <a:r>
                        <a:rPr lang="fr-FR" sz="1800" u="none" strike="noStrike" dirty="0">
                          <a:solidFill>
                            <a:schemeClr val="accent1"/>
                          </a:solidFill>
                          <a:effectLst/>
                        </a:rPr>
                        <a:t>O</a:t>
                      </a:r>
                      <a:endParaRPr lang="fr-FR" sz="1800" b="0" i="0" u="none" strike="noStrike" dirty="0">
                        <a:solidFill>
                          <a:schemeClr val="accent1"/>
                        </a:solidFill>
                        <a:effectLst/>
                        <a:latin typeface="Liberation Sans"/>
                      </a:endParaRPr>
                    </a:p>
                  </a:txBody>
                  <a:tcPr marL="7620" marR="7620" marT="7620" marB="0" anchor="ctr">
                    <a:solidFill>
                      <a:schemeClr val="bg1"/>
                    </a:solidFill>
                  </a:tcPr>
                </a:tc>
                <a:tc>
                  <a:txBody>
                    <a:bodyPr/>
                    <a:lstStyle/>
                    <a:p>
                      <a:pPr algn="ctr" fontAlgn="ctr"/>
                      <a:r>
                        <a:rPr lang="fr-FR" sz="1800" u="none" strike="noStrike">
                          <a:solidFill>
                            <a:schemeClr val="accent1"/>
                          </a:solidFill>
                          <a:effectLst/>
                        </a:rPr>
                        <a:t>Nom du laboratoire d'analyses</a:t>
                      </a:r>
                      <a:endParaRPr lang="fr-FR" sz="1800" b="0" i="0" u="none" strike="noStrike">
                        <a:solidFill>
                          <a:schemeClr val="accent1"/>
                        </a:solidFill>
                        <a:effectLst/>
                        <a:latin typeface="Liberation Sans"/>
                      </a:endParaRPr>
                    </a:p>
                  </a:txBody>
                  <a:tcPr marL="7620" marR="7620" marT="7620" marB="0" anchor="ctr">
                    <a:solidFill>
                      <a:schemeClr val="bg1"/>
                    </a:solidFill>
                  </a:tcPr>
                </a:tc>
                <a:extLst>
                  <a:ext uri="{0D108BD9-81ED-4DB2-BD59-A6C34878D82A}">
                    <a16:rowId xmlns:a16="http://schemas.microsoft.com/office/drawing/2014/main" val="44203017"/>
                  </a:ext>
                </a:extLst>
              </a:tr>
              <a:tr h="285638">
                <a:tc>
                  <a:txBody>
                    <a:bodyPr/>
                    <a:lstStyle/>
                    <a:p>
                      <a:pPr algn="ctr" fontAlgn="ctr"/>
                      <a:r>
                        <a:rPr lang="fr-FR" sz="1800" u="none" strike="noStrike" dirty="0">
                          <a:solidFill>
                            <a:schemeClr val="accent1"/>
                          </a:solidFill>
                          <a:effectLst/>
                        </a:rPr>
                        <a:t>ESPECE</a:t>
                      </a:r>
                      <a:endParaRPr lang="fr-FR" sz="1800" b="0" i="0" u="none" strike="noStrike" dirty="0">
                        <a:solidFill>
                          <a:schemeClr val="accent1"/>
                        </a:solidFill>
                        <a:effectLst/>
                        <a:latin typeface="Liberation Sans"/>
                      </a:endParaRPr>
                    </a:p>
                  </a:txBody>
                  <a:tcPr marL="7620" marR="7620" marT="7620" marB="0" anchor="ctr">
                    <a:solidFill>
                      <a:schemeClr val="bg1"/>
                    </a:solidFill>
                  </a:tcPr>
                </a:tc>
                <a:tc>
                  <a:txBody>
                    <a:bodyPr/>
                    <a:lstStyle/>
                    <a:p>
                      <a:pPr algn="ctr" fontAlgn="ctr"/>
                      <a:r>
                        <a:rPr lang="fr-FR" sz="1800" u="none" strike="noStrike">
                          <a:solidFill>
                            <a:schemeClr val="accent1"/>
                          </a:solidFill>
                          <a:effectLst/>
                        </a:rPr>
                        <a:t>O</a:t>
                      </a:r>
                      <a:endParaRPr lang="fr-FR" sz="1800" b="0" i="0" u="none" strike="noStrike">
                        <a:solidFill>
                          <a:schemeClr val="accent1"/>
                        </a:solidFill>
                        <a:effectLst/>
                        <a:latin typeface="Liberation Sans"/>
                      </a:endParaRPr>
                    </a:p>
                  </a:txBody>
                  <a:tcPr marL="7620" marR="7620" marT="7620" marB="0" anchor="ctr">
                    <a:solidFill>
                      <a:schemeClr val="bg1"/>
                    </a:solidFill>
                  </a:tcPr>
                </a:tc>
                <a:tc>
                  <a:txBody>
                    <a:bodyPr/>
                    <a:lstStyle/>
                    <a:p>
                      <a:pPr algn="ctr" fontAlgn="ctr"/>
                      <a:r>
                        <a:rPr lang="fr-FR" sz="1800" u="none" strike="noStrike">
                          <a:solidFill>
                            <a:schemeClr val="accent1"/>
                          </a:solidFill>
                          <a:effectLst/>
                        </a:rPr>
                        <a:t>Espèce abattue</a:t>
                      </a:r>
                      <a:endParaRPr lang="fr-FR" sz="1800" b="0" i="0" u="none" strike="noStrike">
                        <a:solidFill>
                          <a:schemeClr val="accent1"/>
                        </a:solidFill>
                        <a:effectLst/>
                        <a:latin typeface="Liberation Sans"/>
                      </a:endParaRPr>
                    </a:p>
                  </a:txBody>
                  <a:tcPr marL="7620" marR="7620" marT="7620" marB="0" anchor="ctr">
                    <a:solidFill>
                      <a:schemeClr val="bg1"/>
                    </a:solidFill>
                  </a:tcPr>
                </a:tc>
                <a:extLst>
                  <a:ext uri="{0D108BD9-81ED-4DB2-BD59-A6C34878D82A}">
                    <a16:rowId xmlns:a16="http://schemas.microsoft.com/office/drawing/2014/main" val="3657844279"/>
                  </a:ext>
                </a:extLst>
              </a:tr>
              <a:tr h="563555">
                <a:tc>
                  <a:txBody>
                    <a:bodyPr/>
                    <a:lstStyle/>
                    <a:p>
                      <a:pPr algn="ctr" fontAlgn="ctr"/>
                      <a:r>
                        <a:rPr lang="fr-FR" sz="1800" u="none" strike="noStrike" dirty="0">
                          <a:solidFill>
                            <a:schemeClr val="accent1"/>
                          </a:solidFill>
                          <a:effectLst/>
                        </a:rPr>
                        <a:t>DATE_ABATTAGE</a:t>
                      </a:r>
                      <a:endParaRPr lang="fr-FR" sz="1800" b="0" i="0" u="none" strike="noStrike" dirty="0">
                        <a:solidFill>
                          <a:schemeClr val="accent1"/>
                        </a:solidFill>
                        <a:effectLst/>
                        <a:latin typeface="Liberation Sans"/>
                      </a:endParaRPr>
                    </a:p>
                  </a:txBody>
                  <a:tcPr marL="7620" marR="7620" marT="7620" marB="0" anchor="ctr">
                    <a:solidFill>
                      <a:schemeClr val="bg1"/>
                    </a:solidFill>
                  </a:tcPr>
                </a:tc>
                <a:tc>
                  <a:txBody>
                    <a:bodyPr/>
                    <a:lstStyle/>
                    <a:p>
                      <a:pPr algn="ctr" fontAlgn="ctr"/>
                      <a:r>
                        <a:rPr lang="fr-FR" sz="1800" u="none" strike="noStrike" dirty="0">
                          <a:solidFill>
                            <a:schemeClr val="accent1"/>
                          </a:solidFill>
                          <a:effectLst/>
                        </a:rPr>
                        <a:t>O</a:t>
                      </a:r>
                      <a:endParaRPr lang="fr-FR" sz="1800" b="0" i="0" u="none" strike="noStrike" dirty="0">
                        <a:solidFill>
                          <a:schemeClr val="accent1"/>
                        </a:solidFill>
                        <a:effectLst/>
                        <a:latin typeface="Liberation Sans"/>
                      </a:endParaRPr>
                    </a:p>
                  </a:txBody>
                  <a:tcPr marL="7620" marR="7620" marT="7620" marB="0" anchor="ctr">
                    <a:solidFill>
                      <a:schemeClr val="bg1"/>
                    </a:solidFill>
                  </a:tcPr>
                </a:tc>
                <a:tc>
                  <a:txBody>
                    <a:bodyPr/>
                    <a:lstStyle/>
                    <a:p>
                      <a:pPr algn="ctr" fontAlgn="ctr"/>
                      <a:r>
                        <a:rPr lang="fr-FR" sz="1800" u="none" strike="noStrike">
                          <a:solidFill>
                            <a:schemeClr val="accent1"/>
                          </a:solidFill>
                          <a:effectLst/>
                        </a:rPr>
                        <a:t>Date d'abattage (ou date de production pour les produits transformés)</a:t>
                      </a:r>
                      <a:endParaRPr lang="fr-FR" sz="1800" b="0" i="0" u="none" strike="noStrike">
                        <a:solidFill>
                          <a:schemeClr val="accent1"/>
                        </a:solidFill>
                        <a:effectLst/>
                        <a:latin typeface="Liberation Sans"/>
                      </a:endParaRPr>
                    </a:p>
                  </a:txBody>
                  <a:tcPr marL="7620" marR="7620" marT="7620" marB="0" anchor="ctr">
                    <a:solidFill>
                      <a:schemeClr val="bg1"/>
                    </a:solidFill>
                  </a:tcPr>
                </a:tc>
                <a:extLst>
                  <a:ext uri="{0D108BD9-81ED-4DB2-BD59-A6C34878D82A}">
                    <a16:rowId xmlns:a16="http://schemas.microsoft.com/office/drawing/2014/main" val="2370001973"/>
                  </a:ext>
                </a:extLst>
              </a:tr>
              <a:tr h="285638">
                <a:tc>
                  <a:txBody>
                    <a:bodyPr/>
                    <a:lstStyle/>
                    <a:p>
                      <a:pPr algn="ctr" fontAlgn="ctr"/>
                      <a:r>
                        <a:rPr lang="fr-FR" sz="1800" u="none" strike="noStrike">
                          <a:solidFill>
                            <a:schemeClr val="accent1"/>
                          </a:solidFill>
                          <a:effectLst/>
                        </a:rPr>
                        <a:t>IDENTIFIANT_LOT</a:t>
                      </a:r>
                      <a:endParaRPr lang="fr-FR" sz="1800" b="0" i="0" u="none" strike="noStrike">
                        <a:solidFill>
                          <a:schemeClr val="accent1"/>
                        </a:solidFill>
                        <a:effectLst/>
                        <a:latin typeface="Liberation Sans"/>
                      </a:endParaRPr>
                    </a:p>
                  </a:txBody>
                  <a:tcPr marL="7620" marR="7620" marT="7620" marB="0" anchor="ctr">
                    <a:solidFill>
                      <a:schemeClr val="bg1"/>
                    </a:solidFill>
                  </a:tcPr>
                </a:tc>
                <a:tc>
                  <a:txBody>
                    <a:bodyPr/>
                    <a:lstStyle/>
                    <a:p>
                      <a:pPr algn="ctr" fontAlgn="ctr"/>
                      <a:r>
                        <a:rPr lang="fr-FR" sz="1800" u="none" strike="noStrike" dirty="0">
                          <a:solidFill>
                            <a:schemeClr val="accent1"/>
                          </a:solidFill>
                          <a:effectLst/>
                        </a:rPr>
                        <a:t>O</a:t>
                      </a:r>
                      <a:endParaRPr lang="fr-FR" sz="1800" b="0" i="0" u="none" strike="noStrike" dirty="0">
                        <a:solidFill>
                          <a:schemeClr val="accent1"/>
                        </a:solidFill>
                        <a:effectLst/>
                        <a:latin typeface="Liberation Sans"/>
                      </a:endParaRPr>
                    </a:p>
                  </a:txBody>
                  <a:tcPr marL="7620" marR="7620" marT="7620" marB="0" anchor="ctr">
                    <a:solidFill>
                      <a:schemeClr val="bg1"/>
                    </a:solidFill>
                  </a:tcPr>
                </a:tc>
                <a:tc>
                  <a:txBody>
                    <a:bodyPr/>
                    <a:lstStyle/>
                    <a:p>
                      <a:pPr algn="ctr" fontAlgn="ctr"/>
                      <a:r>
                        <a:rPr lang="fr-FR" sz="1800" u="none" strike="noStrike">
                          <a:solidFill>
                            <a:schemeClr val="accent1"/>
                          </a:solidFill>
                          <a:effectLst/>
                        </a:rPr>
                        <a:t>Identifiant du lot abattu</a:t>
                      </a:r>
                      <a:endParaRPr lang="fr-FR" sz="1800" b="0" i="0" u="none" strike="noStrike">
                        <a:solidFill>
                          <a:schemeClr val="accent1"/>
                        </a:solidFill>
                        <a:effectLst/>
                        <a:latin typeface="Liberation Sans"/>
                      </a:endParaRPr>
                    </a:p>
                  </a:txBody>
                  <a:tcPr marL="7620" marR="7620" marT="7620" marB="0" anchor="ctr">
                    <a:solidFill>
                      <a:schemeClr val="bg1"/>
                    </a:solidFill>
                  </a:tcPr>
                </a:tc>
                <a:extLst>
                  <a:ext uri="{0D108BD9-81ED-4DB2-BD59-A6C34878D82A}">
                    <a16:rowId xmlns:a16="http://schemas.microsoft.com/office/drawing/2014/main" val="3941850157"/>
                  </a:ext>
                </a:extLst>
              </a:tr>
              <a:tr h="285638">
                <a:tc>
                  <a:txBody>
                    <a:bodyPr/>
                    <a:lstStyle/>
                    <a:p>
                      <a:pPr algn="ctr" fontAlgn="ctr"/>
                      <a:r>
                        <a:rPr lang="fr-FR" sz="1800" u="none" strike="noStrike">
                          <a:solidFill>
                            <a:schemeClr val="accent1"/>
                          </a:solidFill>
                          <a:effectLst/>
                        </a:rPr>
                        <a:t>MATRICE</a:t>
                      </a:r>
                      <a:endParaRPr lang="fr-FR" sz="1800" b="0" i="0" u="none" strike="noStrike">
                        <a:solidFill>
                          <a:schemeClr val="accent1"/>
                        </a:solidFill>
                        <a:effectLst/>
                        <a:latin typeface="Liberation Sans"/>
                      </a:endParaRPr>
                    </a:p>
                  </a:txBody>
                  <a:tcPr marL="7620" marR="7620" marT="7620" marB="0" anchor="ctr">
                    <a:solidFill>
                      <a:schemeClr val="bg1"/>
                    </a:solidFill>
                  </a:tcPr>
                </a:tc>
                <a:tc>
                  <a:txBody>
                    <a:bodyPr/>
                    <a:lstStyle/>
                    <a:p>
                      <a:pPr algn="ctr" fontAlgn="ctr"/>
                      <a:r>
                        <a:rPr lang="fr-FR" sz="1800" u="none" strike="noStrike" dirty="0">
                          <a:solidFill>
                            <a:schemeClr val="accent1"/>
                          </a:solidFill>
                          <a:effectLst/>
                        </a:rPr>
                        <a:t>O</a:t>
                      </a:r>
                      <a:endParaRPr lang="fr-FR" sz="1800" b="0" i="0" u="none" strike="noStrike" dirty="0">
                        <a:solidFill>
                          <a:schemeClr val="accent1"/>
                        </a:solidFill>
                        <a:effectLst/>
                        <a:latin typeface="Liberation Sans"/>
                      </a:endParaRPr>
                    </a:p>
                  </a:txBody>
                  <a:tcPr marL="7620" marR="7620" marT="7620" marB="0" anchor="ctr">
                    <a:solidFill>
                      <a:schemeClr val="bg1"/>
                    </a:solidFill>
                  </a:tcPr>
                </a:tc>
                <a:tc>
                  <a:txBody>
                    <a:bodyPr/>
                    <a:lstStyle/>
                    <a:p>
                      <a:pPr algn="ctr" fontAlgn="ctr"/>
                      <a:r>
                        <a:rPr lang="fr-FR" sz="1800" u="none" strike="noStrike">
                          <a:solidFill>
                            <a:schemeClr val="accent1"/>
                          </a:solidFill>
                          <a:effectLst/>
                        </a:rPr>
                        <a:t>Matrice analysée</a:t>
                      </a:r>
                      <a:endParaRPr lang="fr-FR" sz="1800" b="0" i="0" u="none" strike="noStrike">
                        <a:solidFill>
                          <a:schemeClr val="accent1"/>
                        </a:solidFill>
                        <a:effectLst/>
                        <a:latin typeface="Liberation Sans"/>
                      </a:endParaRPr>
                    </a:p>
                  </a:txBody>
                  <a:tcPr marL="7620" marR="7620" marT="7620" marB="0" anchor="ctr">
                    <a:solidFill>
                      <a:schemeClr val="bg1"/>
                    </a:solidFill>
                  </a:tcPr>
                </a:tc>
                <a:extLst>
                  <a:ext uri="{0D108BD9-81ED-4DB2-BD59-A6C34878D82A}">
                    <a16:rowId xmlns:a16="http://schemas.microsoft.com/office/drawing/2014/main" val="1010180850"/>
                  </a:ext>
                </a:extLst>
              </a:tr>
              <a:tr h="285638">
                <a:tc>
                  <a:txBody>
                    <a:bodyPr/>
                    <a:lstStyle/>
                    <a:p>
                      <a:pPr algn="ctr" fontAlgn="ctr"/>
                      <a:r>
                        <a:rPr lang="fr-FR" sz="1800" u="none" strike="noStrike">
                          <a:solidFill>
                            <a:schemeClr val="accent1"/>
                          </a:solidFill>
                          <a:effectLst/>
                        </a:rPr>
                        <a:t>GERME</a:t>
                      </a:r>
                      <a:endParaRPr lang="fr-FR" sz="1800" b="0" i="0" u="none" strike="noStrike">
                        <a:solidFill>
                          <a:schemeClr val="accent1"/>
                        </a:solidFill>
                        <a:effectLst/>
                        <a:latin typeface="Liberation Sans"/>
                      </a:endParaRPr>
                    </a:p>
                  </a:txBody>
                  <a:tcPr marL="7620" marR="7620" marT="7620" marB="0" anchor="ctr">
                    <a:solidFill>
                      <a:schemeClr val="bg1"/>
                    </a:solidFill>
                  </a:tcPr>
                </a:tc>
                <a:tc>
                  <a:txBody>
                    <a:bodyPr/>
                    <a:lstStyle/>
                    <a:p>
                      <a:pPr algn="ctr" fontAlgn="ctr"/>
                      <a:r>
                        <a:rPr lang="fr-FR" sz="1800" u="none" strike="noStrike" dirty="0">
                          <a:solidFill>
                            <a:schemeClr val="accent1"/>
                          </a:solidFill>
                          <a:effectLst/>
                        </a:rPr>
                        <a:t>O</a:t>
                      </a:r>
                      <a:endParaRPr lang="fr-FR" sz="1800" b="0" i="0" u="none" strike="noStrike" dirty="0">
                        <a:solidFill>
                          <a:schemeClr val="accent1"/>
                        </a:solidFill>
                        <a:effectLst/>
                        <a:latin typeface="Liberation Sans"/>
                      </a:endParaRPr>
                    </a:p>
                  </a:txBody>
                  <a:tcPr marL="7620" marR="7620" marT="7620" marB="0" anchor="ctr">
                    <a:solidFill>
                      <a:schemeClr val="bg1"/>
                    </a:solidFill>
                  </a:tcPr>
                </a:tc>
                <a:tc>
                  <a:txBody>
                    <a:bodyPr/>
                    <a:lstStyle/>
                    <a:p>
                      <a:pPr algn="ctr" fontAlgn="ctr"/>
                      <a:r>
                        <a:rPr lang="fr-FR" sz="1800" u="none" strike="noStrike" dirty="0">
                          <a:solidFill>
                            <a:schemeClr val="accent1"/>
                          </a:solidFill>
                          <a:effectLst/>
                        </a:rPr>
                        <a:t>Germe analysé</a:t>
                      </a:r>
                      <a:endParaRPr lang="fr-FR" sz="1800" b="0" i="0" u="none" strike="noStrike" dirty="0">
                        <a:solidFill>
                          <a:schemeClr val="accent1"/>
                        </a:solidFill>
                        <a:effectLst/>
                        <a:latin typeface="Liberation Sans"/>
                      </a:endParaRPr>
                    </a:p>
                  </a:txBody>
                  <a:tcPr marL="7620" marR="7620" marT="7620" marB="0" anchor="ctr">
                    <a:solidFill>
                      <a:schemeClr val="bg1"/>
                    </a:solidFill>
                  </a:tcPr>
                </a:tc>
                <a:extLst>
                  <a:ext uri="{0D108BD9-81ED-4DB2-BD59-A6C34878D82A}">
                    <a16:rowId xmlns:a16="http://schemas.microsoft.com/office/drawing/2014/main" val="1435920399"/>
                  </a:ext>
                </a:extLst>
              </a:tr>
              <a:tr h="285638">
                <a:tc>
                  <a:txBody>
                    <a:bodyPr/>
                    <a:lstStyle/>
                    <a:p>
                      <a:pPr algn="ctr" fontAlgn="ctr"/>
                      <a:r>
                        <a:rPr lang="fr-FR" sz="1800" u="none" strike="noStrike">
                          <a:solidFill>
                            <a:schemeClr val="accent1"/>
                          </a:solidFill>
                          <a:effectLst/>
                        </a:rPr>
                        <a:t>PRESENCE</a:t>
                      </a:r>
                      <a:endParaRPr lang="fr-FR" sz="1800" b="0" i="0" u="none" strike="noStrike">
                        <a:solidFill>
                          <a:schemeClr val="accent1"/>
                        </a:solidFill>
                        <a:effectLst/>
                        <a:latin typeface="Liberation Sans"/>
                      </a:endParaRPr>
                    </a:p>
                  </a:txBody>
                  <a:tcPr marL="7620" marR="7620" marT="7620" marB="0" anchor="ctr">
                    <a:solidFill>
                      <a:schemeClr val="bg1"/>
                    </a:solidFill>
                  </a:tcPr>
                </a:tc>
                <a:tc>
                  <a:txBody>
                    <a:bodyPr/>
                    <a:lstStyle/>
                    <a:p>
                      <a:pPr algn="ctr" fontAlgn="ctr"/>
                      <a:r>
                        <a:rPr lang="fr-FR" sz="1800" u="none" strike="noStrike">
                          <a:solidFill>
                            <a:schemeClr val="accent1"/>
                          </a:solidFill>
                          <a:effectLst/>
                        </a:rPr>
                        <a:t>O</a:t>
                      </a:r>
                      <a:endParaRPr lang="fr-FR" sz="1800" b="0" i="0" u="none" strike="noStrike">
                        <a:solidFill>
                          <a:schemeClr val="accent1"/>
                        </a:solidFill>
                        <a:effectLst/>
                        <a:latin typeface="Liberation Sans"/>
                      </a:endParaRPr>
                    </a:p>
                  </a:txBody>
                  <a:tcPr marL="7620" marR="7620" marT="7620" marB="0" anchor="ctr">
                    <a:solidFill>
                      <a:schemeClr val="bg1"/>
                    </a:solidFill>
                  </a:tcPr>
                </a:tc>
                <a:tc>
                  <a:txBody>
                    <a:bodyPr/>
                    <a:lstStyle/>
                    <a:p>
                      <a:pPr algn="ctr" fontAlgn="ctr"/>
                      <a:r>
                        <a:rPr lang="fr-FR" sz="1800" u="none" strike="noStrike" dirty="0">
                          <a:solidFill>
                            <a:schemeClr val="accent1"/>
                          </a:solidFill>
                          <a:effectLst/>
                        </a:rPr>
                        <a:t>Présence</a:t>
                      </a:r>
                      <a:endParaRPr lang="fr-FR" sz="1800" b="0" i="0" u="none" strike="noStrike" dirty="0">
                        <a:solidFill>
                          <a:schemeClr val="accent1"/>
                        </a:solidFill>
                        <a:effectLst/>
                        <a:latin typeface="Liberation Sans"/>
                      </a:endParaRPr>
                    </a:p>
                  </a:txBody>
                  <a:tcPr marL="7620" marR="7620" marT="7620" marB="0" anchor="ctr">
                    <a:solidFill>
                      <a:schemeClr val="bg1"/>
                    </a:solidFill>
                  </a:tcPr>
                </a:tc>
                <a:extLst>
                  <a:ext uri="{0D108BD9-81ED-4DB2-BD59-A6C34878D82A}">
                    <a16:rowId xmlns:a16="http://schemas.microsoft.com/office/drawing/2014/main" val="57640156"/>
                  </a:ext>
                </a:extLst>
              </a:tr>
              <a:tr h="285638">
                <a:tc>
                  <a:txBody>
                    <a:bodyPr/>
                    <a:lstStyle/>
                    <a:p>
                      <a:pPr algn="ctr" fontAlgn="ctr"/>
                      <a:r>
                        <a:rPr lang="fr-FR" sz="1800" u="none" strike="noStrike">
                          <a:solidFill>
                            <a:schemeClr val="accent1"/>
                          </a:solidFill>
                          <a:effectLst/>
                        </a:rPr>
                        <a:t>DENOMBREMENT_CAMPYLOBACTER</a:t>
                      </a:r>
                      <a:endParaRPr lang="fr-FR" sz="1800" b="0" i="0" u="none" strike="noStrike">
                        <a:solidFill>
                          <a:schemeClr val="accent1"/>
                        </a:solidFill>
                        <a:effectLst/>
                        <a:latin typeface="Liberation Sans"/>
                      </a:endParaRPr>
                    </a:p>
                  </a:txBody>
                  <a:tcPr marL="7620" marR="7620" marT="7620" marB="0" anchor="ctr">
                    <a:solidFill>
                      <a:schemeClr val="bg1"/>
                    </a:solidFill>
                  </a:tcPr>
                </a:tc>
                <a:tc>
                  <a:txBody>
                    <a:bodyPr/>
                    <a:lstStyle/>
                    <a:p>
                      <a:pPr algn="ctr" fontAlgn="ctr"/>
                      <a:r>
                        <a:rPr lang="fr-FR" sz="1800" u="none" strike="noStrike">
                          <a:solidFill>
                            <a:schemeClr val="accent1"/>
                          </a:solidFill>
                          <a:effectLst/>
                        </a:rPr>
                        <a:t>O</a:t>
                      </a:r>
                      <a:endParaRPr lang="fr-FR" sz="1800" b="0" i="0" u="none" strike="noStrike">
                        <a:solidFill>
                          <a:schemeClr val="accent1"/>
                        </a:solidFill>
                        <a:effectLst/>
                        <a:latin typeface="Liberation Sans"/>
                      </a:endParaRPr>
                    </a:p>
                  </a:txBody>
                  <a:tcPr marL="7620" marR="7620" marT="7620" marB="0" anchor="ctr">
                    <a:solidFill>
                      <a:schemeClr val="bg1"/>
                    </a:solidFill>
                  </a:tcPr>
                </a:tc>
                <a:tc>
                  <a:txBody>
                    <a:bodyPr/>
                    <a:lstStyle/>
                    <a:p>
                      <a:pPr algn="ctr" fontAlgn="ctr"/>
                      <a:r>
                        <a:rPr lang="fr-FR" sz="1800" u="none" strike="noStrike" dirty="0">
                          <a:solidFill>
                            <a:schemeClr val="accent1"/>
                          </a:solidFill>
                          <a:effectLst/>
                        </a:rPr>
                        <a:t>Dénombrement Campylobacter</a:t>
                      </a:r>
                      <a:endParaRPr lang="fr-FR" sz="1800" b="0" i="0" u="none" strike="noStrike" dirty="0">
                        <a:solidFill>
                          <a:schemeClr val="accent1"/>
                        </a:solidFill>
                        <a:effectLst/>
                        <a:latin typeface="Liberation Sans"/>
                      </a:endParaRPr>
                    </a:p>
                  </a:txBody>
                  <a:tcPr marL="7620" marR="7620" marT="7620" marB="0" anchor="ctr">
                    <a:solidFill>
                      <a:schemeClr val="bg1"/>
                    </a:solidFill>
                  </a:tcPr>
                </a:tc>
                <a:extLst>
                  <a:ext uri="{0D108BD9-81ED-4DB2-BD59-A6C34878D82A}">
                    <a16:rowId xmlns:a16="http://schemas.microsoft.com/office/drawing/2014/main" val="4165816835"/>
                  </a:ext>
                </a:extLst>
              </a:tr>
              <a:tr h="285638">
                <a:tc>
                  <a:txBody>
                    <a:bodyPr/>
                    <a:lstStyle/>
                    <a:p>
                      <a:pPr algn="ctr" fontAlgn="ctr"/>
                      <a:r>
                        <a:rPr lang="fr-FR" sz="1800" u="none" strike="noStrike">
                          <a:solidFill>
                            <a:schemeClr val="accent1"/>
                          </a:solidFill>
                          <a:effectLst/>
                        </a:rPr>
                        <a:t>DENOMBREMENT</a:t>
                      </a:r>
                      <a:endParaRPr lang="fr-FR" sz="1800" b="0" i="0" u="none" strike="noStrike">
                        <a:solidFill>
                          <a:schemeClr val="accent1"/>
                        </a:solidFill>
                        <a:effectLst/>
                        <a:latin typeface="Liberation Sans"/>
                      </a:endParaRPr>
                    </a:p>
                  </a:txBody>
                  <a:tcPr marL="7620" marR="7620" marT="7620" marB="0" anchor="ctr">
                    <a:solidFill>
                      <a:schemeClr val="bg1"/>
                    </a:solidFill>
                  </a:tcPr>
                </a:tc>
                <a:tc>
                  <a:txBody>
                    <a:bodyPr/>
                    <a:lstStyle/>
                    <a:p>
                      <a:pPr algn="ctr" fontAlgn="ctr"/>
                      <a:r>
                        <a:rPr lang="fr-FR" sz="1800" u="none" strike="noStrike">
                          <a:solidFill>
                            <a:schemeClr val="accent1"/>
                          </a:solidFill>
                          <a:effectLst/>
                        </a:rPr>
                        <a:t>O</a:t>
                      </a:r>
                      <a:endParaRPr lang="fr-FR" sz="1800" b="0" i="0" u="none" strike="noStrike">
                        <a:solidFill>
                          <a:schemeClr val="accent1"/>
                        </a:solidFill>
                        <a:effectLst/>
                        <a:latin typeface="Liberation Sans"/>
                      </a:endParaRPr>
                    </a:p>
                  </a:txBody>
                  <a:tcPr marL="7620" marR="7620" marT="7620" marB="0" anchor="ctr">
                    <a:solidFill>
                      <a:schemeClr val="bg1"/>
                    </a:solidFill>
                  </a:tcPr>
                </a:tc>
                <a:tc>
                  <a:txBody>
                    <a:bodyPr/>
                    <a:lstStyle/>
                    <a:p>
                      <a:pPr algn="ctr" fontAlgn="ctr"/>
                      <a:r>
                        <a:rPr lang="fr-FR" sz="1800" u="none" strike="noStrike" dirty="0">
                          <a:solidFill>
                            <a:schemeClr val="accent1"/>
                          </a:solidFill>
                          <a:effectLst/>
                        </a:rPr>
                        <a:t>Dénombrement (Hors Campylobacter)</a:t>
                      </a:r>
                      <a:endParaRPr lang="fr-FR" sz="1800" b="0" i="0" u="none" strike="noStrike" dirty="0">
                        <a:solidFill>
                          <a:schemeClr val="accent1"/>
                        </a:solidFill>
                        <a:effectLst/>
                        <a:latin typeface="Liberation Sans"/>
                      </a:endParaRPr>
                    </a:p>
                  </a:txBody>
                  <a:tcPr marL="7620" marR="7620" marT="7620" marB="0" anchor="ctr">
                    <a:solidFill>
                      <a:schemeClr val="bg1"/>
                    </a:solidFill>
                  </a:tcPr>
                </a:tc>
                <a:extLst>
                  <a:ext uri="{0D108BD9-81ED-4DB2-BD59-A6C34878D82A}">
                    <a16:rowId xmlns:a16="http://schemas.microsoft.com/office/drawing/2014/main" val="2878453728"/>
                  </a:ext>
                </a:extLst>
              </a:tr>
              <a:tr h="285638">
                <a:tc>
                  <a:txBody>
                    <a:bodyPr/>
                    <a:lstStyle/>
                    <a:p>
                      <a:pPr algn="ctr" fontAlgn="ctr"/>
                      <a:r>
                        <a:rPr lang="fr-FR" sz="1800" u="none" strike="noStrike" dirty="0">
                          <a:solidFill>
                            <a:schemeClr val="accent1"/>
                          </a:solidFill>
                          <a:effectLst/>
                        </a:rPr>
                        <a:t>SEROTYPE_SALMONELLE</a:t>
                      </a:r>
                      <a:endParaRPr lang="fr-FR" sz="1800" b="0" i="0" u="none" strike="noStrike" dirty="0">
                        <a:solidFill>
                          <a:schemeClr val="accent1"/>
                        </a:solidFill>
                        <a:effectLst/>
                        <a:latin typeface="Liberation Sans"/>
                      </a:endParaRPr>
                    </a:p>
                  </a:txBody>
                  <a:tcPr marL="7620" marR="7620" marT="7620" marB="0" anchor="ctr">
                    <a:solidFill>
                      <a:schemeClr val="bg1"/>
                    </a:solidFill>
                  </a:tcPr>
                </a:tc>
                <a:tc>
                  <a:txBody>
                    <a:bodyPr/>
                    <a:lstStyle/>
                    <a:p>
                      <a:pPr algn="ctr" fontAlgn="ctr"/>
                      <a:r>
                        <a:rPr lang="fr-FR" sz="1800" u="none" strike="noStrike" dirty="0">
                          <a:solidFill>
                            <a:schemeClr val="accent1"/>
                          </a:solidFill>
                          <a:effectLst/>
                        </a:rPr>
                        <a:t>O</a:t>
                      </a:r>
                      <a:endParaRPr lang="fr-FR" sz="1800" b="0" i="0" u="none" strike="noStrike" dirty="0">
                        <a:solidFill>
                          <a:schemeClr val="accent1"/>
                        </a:solidFill>
                        <a:effectLst/>
                        <a:latin typeface="Liberation Sans"/>
                      </a:endParaRPr>
                    </a:p>
                  </a:txBody>
                  <a:tcPr marL="7620" marR="7620" marT="7620" marB="0" anchor="ctr">
                    <a:solidFill>
                      <a:schemeClr val="bg1"/>
                    </a:solidFill>
                  </a:tcPr>
                </a:tc>
                <a:tc>
                  <a:txBody>
                    <a:bodyPr/>
                    <a:lstStyle/>
                    <a:p>
                      <a:pPr algn="ctr" fontAlgn="ctr"/>
                      <a:r>
                        <a:rPr lang="fr-FR" sz="1800" u="none" strike="noStrike" dirty="0">
                          <a:solidFill>
                            <a:schemeClr val="accent1"/>
                          </a:solidFill>
                          <a:effectLst/>
                        </a:rPr>
                        <a:t>Sérotype de salmonelle</a:t>
                      </a:r>
                      <a:endParaRPr lang="fr-FR" sz="1800" b="0" i="0" u="none" strike="noStrike" dirty="0">
                        <a:solidFill>
                          <a:schemeClr val="accent1"/>
                        </a:solidFill>
                        <a:effectLst/>
                        <a:latin typeface="Liberation Sans"/>
                      </a:endParaRPr>
                    </a:p>
                  </a:txBody>
                  <a:tcPr marL="7620" marR="7620" marT="7620" marB="0" anchor="ctr">
                    <a:solidFill>
                      <a:schemeClr val="bg1"/>
                    </a:solidFill>
                  </a:tcPr>
                </a:tc>
                <a:extLst>
                  <a:ext uri="{0D108BD9-81ED-4DB2-BD59-A6C34878D82A}">
                    <a16:rowId xmlns:a16="http://schemas.microsoft.com/office/drawing/2014/main" val="1568763956"/>
                  </a:ext>
                </a:extLst>
              </a:tr>
              <a:tr h="285638">
                <a:tc>
                  <a:txBody>
                    <a:bodyPr/>
                    <a:lstStyle/>
                    <a:p>
                      <a:pPr algn="ctr" fontAlgn="ctr"/>
                      <a:r>
                        <a:rPr lang="fr-FR" sz="1800" u="none" strike="noStrike" dirty="0">
                          <a:solidFill>
                            <a:schemeClr val="accent5"/>
                          </a:solidFill>
                          <a:effectLst/>
                        </a:rPr>
                        <a:t>MODE_ELEVAGE</a:t>
                      </a:r>
                      <a:endParaRPr lang="fr-FR" sz="1800" b="0" i="0" u="none" strike="noStrike" dirty="0">
                        <a:solidFill>
                          <a:schemeClr val="accent5"/>
                        </a:solidFill>
                        <a:effectLst/>
                        <a:latin typeface="Liberation Sans"/>
                      </a:endParaRPr>
                    </a:p>
                  </a:txBody>
                  <a:tcPr marL="7620" marR="7620" marT="7620" marB="0" anchor="ctr">
                    <a:solidFill>
                      <a:schemeClr val="bg1"/>
                    </a:solidFill>
                  </a:tcP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fr-FR" sz="1800" u="none" strike="noStrike" dirty="0">
                          <a:solidFill>
                            <a:schemeClr val="accent1"/>
                          </a:solidFill>
                          <a:effectLst/>
                        </a:rPr>
                        <a:t>O pour FIA</a:t>
                      </a:r>
                      <a:endParaRPr lang="fr-FR" sz="1800" b="0" i="0" u="none" strike="noStrike" dirty="0">
                        <a:solidFill>
                          <a:schemeClr val="accent1"/>
                        </a:solidFill>
                        <a:effectLst/>
                        <a:latin typeface="Liberation Sans"/>
                      </a:endParaRPr>
                    </a:p>
                  </a:txBody>
                  <a:tcPr marL="7620" marR="7620" marT="7620" marB="0" anchor="ctr">
                    <a:solidFill>
                      <a:schemeClr val="bg1"/>
                    </a:solidFill>
                  </a:tcPr>
                </a:tc>
                <a:tc>
                  <a:txBody>
                    <a:bodyPr/>
                    <a:lstStyle/>
                    <a:p>
                      <a:pPr algn="ctr" fontAlgn="ctr"/>
                      <a:r>
                        <a:rPr lang="fr-FR" sz="1800" u="none" strike="noStrike">
                          <a:solidFill>
                            <a:schemeClr val="accent5"/>
                          </a:solidFill>
                          <a:effectLst/>
                        </a:rPr>
                        <a:t>Mode d'élevage (ou Produits Elaborés)</a:t>
                      </a:r>
                      <a:endParaRPr lang="fr-FR" sz="1800" b="0" i="0" u="none" strike="noStrike">
                        <a:solidFill>
                          <a:schemeClr val="accent5"/>
                        </a:solidFill>
                        <a:effectLst/>
                        <a:latin typeface="Liberation Sans"/>
                      </a:endParaRPr>
                    </a:p>
                  </a:txBody>
                  <a:tcPr marL="7620" marR="7620" marT="7620" marB="0" anchor="ctr">
                    <a:solidFill>
                      <a:schemeClr val="bg1"/>
                    </a:solidFill>
                  </a:tcPr>
                </a:tc>
                <a:extLst>
                  <a:ext uri="{0D108BD9-81ED-4DB2-BD59-A6C34878D82A}">
                    <a16:rowId xmlns:a16="http://schemas.microsoft.com/office/drawing/2014/main" val="380808139"/>
                  </a:ext>
                </a:extLst>
              </a:tr>
              <a:tr h="285638">
                <a:tc>
                  <a:txBody>
                    <a:bodyPr/>
                    <a:lstStyle/>
                    <a:p>
                      <a:pPr algn="ctr" fontAlgn="ctr"/>
                      <a:r>
                        <a:rPr lang="fr-FR" sz="1800" u="none" strike="noStrike">
                          <a:solidFill>
                            <a:schemeClr val="accent5"/>
                          </a:solidFill>
                          <a:effectLst/>
                        </a:rPr>
                        <a:t>ETAPE_PRELEVEMENT</a:t>
                      </a:r>
                      <a:endParaRPr lang="fr-FR" sz="1800" b="0" i="0" u="none" strike="noStrike">
                        <a:solidFill>
                          <a:schemeClr val="accent5"/>
                        </a:solidFill>
                        <a:effectLst/>
                        <a:latin typeface="Liberation Sans"/>
                      </a:endParaRPr>
                    </a:p>
                  </a:txBody>
                  <a:tcPr marL="7620" marR="7620" marT="7620" marB="0" anchor="ctr">
                    <a:solidFill>
                      <a:schemeClr val="bg1"/>
                    </a:solidFill>
                  </a:tcPr>
                </a:tc>
                <a:tc>
                  <a:txBody>
                    <a:bodyPr/>
                    <a:lstStyle/>
                    <a:p>
                      <a:pPr algn="ctr" fontAlgn="ctr"/>
                      <a:r>
                        <a:rPr lang="fr-FR" sz="1800" u="none" strike="noStrike" dirty="0">
                          <a:solidFill>
                            <a:schemeClr val="accent5"/>
                          </a:solidFill>
                          <a:effectLst/>
                        </a:rPr>
                        <a:t>F</a:t>
                      </a:r>
                      <a:endParaRPr lang="fr-FR" sz="1800" b="0" i="0" u="none" strike="noStrike" dirty="0">
                        <a:solidFill>
                          <a:schemeClr val="accent5"/>
                        </a:solidFill>
                        <a:effectLst/>
                        <a:latin typeface="Liberation Sans"/>
                      </a:endParaRPr>
                    </a:p>
                  </a:txBody>
                  <a:tcPr marL="7620" marR="7620" marT="7620" marB="0" anchor="ctr">
                    <a:solidFill>
                      <a:schemeClr val="bg1"/>
                    </a:solidFill>
                  </a:tcPr>
                </a:tc>
                <a:tc>
                  <a:txBody>
                    <a:bodyPr/>
                    <a:lstStyle/>
                    <a:p>
                      <a:pPr algn="ctr" fontAlgn="ctr"/>
                      <a:r>
                        <a:rPr lang="fr-FR" sz="1800" u="none" strike="noStrike" dirty="0">
                          <a:solidFill>
                            <a:schemeClr val="accent5"/>
                          </a:solidFill>
                          <a:effectLst/>
                        </a:rPr>
                        <a:t>Etape de prélèvement</a:t>
                      </a:r>
                      <a:endParaRPr lang="fr-FR" sz="1800" b="0" i="0" u="none" strike="noStrike" dirty="0">
                        <a:solidFill>
                          <a:schemeClr val="accent5"/>
                        </a:solidFill>
                        <a:effectLst/>
                        <a:latin typeface="Liberation Sans"/>
                      </a:endParaRPr>
                    </a:p>
                  </a:txBody>
                  <a:tcPr marL="7620" marR="7620" marT="7620" marB="0" anchor="ctr">
                    <a:solidFill>
                      <a:schemeClr val="bg1"/>
                    </a:solidFill>
                  </a:tcPr>
                </a:tc>
                <a:extLst>
                  <a:ext uri="{0D108BD9-81ED-4DB2-BD59-A6C34878D82A}">
                    <a16:rowId xmlns:a16="http://schemas.microsoft.com/office/drawing/2014/main" val="3465104598"/>
                  </a:ext>
                </a:extLst>
              </a:tr>
              <a:tr h="285638">
                <a:tc>
                  <a:txBody>
                    <a:bodyPr/>
                    <a:lstStyle/>
                    <a:p>
                      <a:pPr algn="ctr" fontAlgn="ctr"/>
                      <a:r>
                        <a:rPr lang="fr-FR" sz="1800" u="none" strike="noStrike">
                          <a:solidFill>
                            <a:schemeClr val="accent5"/>
                          </a:solidFill>
                          <a:effectLst/>
                        </a:rPr>
                        <a:t>LIGNE D'ABATTAGE</a:t>
                      </a:r>
                      <a:endParaRPr lang="fr-FR" sz="1800" b="0" i="0" u="none" strike="noStrike">
                        <a:solidFill>
                          <a:schemeClr val="accent5"/>
                        </a:solidFill>
                        <a:effectLst/>
                        <a:latin typeface="Liberation Sans"/>
                      </a:endParaRPr>
                    </a:p>
                  </a:txBody>
                  <a:tcPr marL="7620" marR="7620" marT="7620" marB="0" anchor="ctr">
                    <a:solidFill>
                      <a:schemeClr val="bg1"/>
                    </a:solidFill>
                  </a:tcPr>
                </a:tc>
                <a:tc>
                  <a:txBody>
                    <a:bodyPr/>
                    <a:lstStyle/>
                    <a:p>
                      <a:pPr algn="ctr" fontAlgn="ctr"/>
                      <a:r>
                        <a:rPr lang="fr-FR" sz="1800" u="none" strike="noStrike">
                          <a:solidFill>
                            <a:schemeClr val="accent5"/>
                          </a:solidFill>
                          <a:effectLst/>
                        </a:rPr>
                        <a:t>F</a:t>
                      </a:r>
                      <a:endParaRPr lang="fr-FR" sz="1800" b="0" i="0" u="none" strike="noStrike">
                        <a:solidFill>
                          <a:schemeClr val="accent5"/>
                        </a:solidFill>
                        <a:effectLst/>
                        <a:latin typeface="Liberation Sans"/>
                      </a:endParaRPr>
                    </a:p>
                  </a:txBody>
                  <a:tcPr marL="7620" marR="7620" marT="7620" marB="0" anchor="ctr">
                    <a:solidFill>
                      <a:schemeClr val="bg1"/>
                    </a:solidFill>
                  </a:tcPr>
                </a:tc>
                <a:tc>
                  <a:txBody>
                    <a:bodyPr/>
                    <a:lstStyle/>
                    <a:p>
                      <a:pPr algn="ctr" fontAlgn="ctr"/>
                      <a:r>
                        <a:rPr lang="fr-FR" sz="1800" u="none" strike="noStrike" dirty="0">
                          <a:solidFill>
                            <a:schemeClr val="accent5"/>
                          </a:solidFill>
                          <a:effectLst/>
                        </a:rPr>
                        <a:t>Ligne d'abattage</a:t>
                      </a:r>
                      <a:endParaRPr lang="fr-FR" sz="1800" b="0" i="0" u="none" strike="noStrike" dirty="0">
                        <a:solidFill>
                          <a:schemeClr val="accent5"/>
                        </a:solidFill>
                        <a:effectLst/>
                        <a:latin typeface="Liberation Sans"/>
                      </a:endParaRPr>
                    </a:p>
                  </a:txBody>
                  <a:tcPr marL="7620" marR="7620" marT="7620" marB="0" anchor="ctr">
                    <a:solidFill>
                      <a:schemeClr val="bg1"/>
                    </a:solidFill>
                  </a:tcPr>
                </a:tc>
                <a:extLst>
                  <a:ext uri="{0D108BD9-81ED-4DB2-BD59-A6C34878D82A}">
                    <a16:rowId xmlns:a16="http://schemas.microsoft.com/office/drawing/2014/main" val="113114841"/>
                  </a:ext>
                </a:extLst>
              </a:tr>
            </a:tbl>
          </a:graphicData>
        </a:graphic>
      </p:graphicFrame>
      <p:sp>
        <p:nvSpPr>
          <p:cNvPr id="7" name="Espace réservé du numéro de diapositive 6">
            <a:extLst>
              <a:ext uri="{FF2B5EF4-FFF2-40B4-BE49-F238E27FC236}">
                <a16:creationId xmlns:a16="http://schemas.microsoft.com/office/drawing/2014/main" id="{BAB67955-B400-4F1C-9986-1DC66015AD00}"/>
              </a:ext>
            </a:extLst>
          </p:cNvPr>
          <p:cNvSpPr>
            <a:spLocks noGrp="1"/>
          </p:cNvSpPr>
          <p:nvPr>
            <p:ph type="sldNum" sz="quarter" idx="12"/>
          </p:nvPr>
        </p:nvSpPr>
        <p:spPr/>
        <p:txBody>
          <a:bodyPr/>
          <a:lstStyle/>
          <a:p>
            <a:fld id="{A48D2DAF-FABC-4CD0-864E-9A0E3FF113D0}" type="slidenum">
              <a:rPr lang="fr-FR" smtClean="0"/>
              <a:t>3</a:t>
            </a:fld>
            <a:endParaRPr lang="fr-FR"/>
          </a:p>
        </p:txBody>
      </p:sp>
    </p:spTree>
    <p:extLst>
      <p:ext uri="{BB962C8B-B14F-4D97-AF65-F5344CB8AC3E}">
        <p14:creationId xmlns:p14="http://schemas.microsoft.com/office/powerpoint/2010/main" val="31612561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75EF87A-F4D3-4C92-B30A-9D0E0A4B3BA7}"/>
              </a:ext>
            </a:extLst>
          </p:cNvPr>
          <p:cNvSpPr>
            <a:spLocks noGrp="1"/>
          </p:cNvSpPr>
          <p:nvPr>
            <p:ph type="title"/>
          </p:nvPr>
        </p:nvSpPr>
        <p:spPr>
          <a:xfrm>
            <a:off x="677334" y="625642"/>
            <a:ext cx="8596668" cy="641684"/>
          </a:xfrm>
        </p:spPr>
        <p:txBody>
          <a:bodyPr/>
          <a:lstStyle/>
          <a:p>
            <a:r>
              <a:rPr lang="fr-FR" dirty="0"/>
              <a:t>Présentation des données (1) </a:t>
            </a:r>
          </a:p>
        </p:txBody>
      </p:sp>
      <p:sp>
        <p:nvSpPr>
          <p:cNvPr id="3" name="Espace réservé du contenu 2">
            <a:extLst>
              <a:ext uri="{FF2B5EF4-FFF2-40B4-BE49-F238E27FC236}">
                <a16:creationId xmlns:a16="http://schemas.microsoft.com/office/drawing/2014/main" id="{451D024B-B0C7-497E-8633-DC8D4FBCC1F3}"/>
              </a:ext>
            </a:extLst>
          </p:cNvPr>
          <p:cNvSpPr>
            <a:spLocks noGrp="1"/>
          </p:cNvSpPr>
          <p:nvPr>
            <p:ph idx="1"/>
          </p:nvPr>
        </p:nvSpPr>
        <p:spPr>
          <a:xfrm>
            <a:off x="677334" y="1507958"/>
            <a:ext cx="8596668" cy="5350041"/>
          </a:xfrm>
        </p:spPr>
        <p:txBody>
          <a:bodyPr>
            <a:normAutofit/>
          </a:bodyPr>
          <a:lstStyle/>
          <a:p>
            <a:r>
              <a:rPr lang="fr-FR" b="1" dirty="0">
                <a:solidFill>
                  <a:schemeClr val="accent1"/>
                </a:solidFill>
              </a:rPr>
              <a:t>AGREMENT_ABATTOIR </a:t>
            </a:r>
            <a:r>
              <a:rPr lang="fr-FR" dirty="0">
                <a:solidFill>
                  <a:schemeClr val="accent1"/>
                </a:solidFill>
              </a:rPr>
              <a:t>: </a:t>
            </a:r>
            <a:r>
              <a:rPr lang="fr-FR" dirty="0"/>
              <a:t>renseigner le numéro d’agrément de votre / vos site(s) d’abattage</a:t>
            </a:r>
          </a:p>
          <a:p>
            <a:pPr lvl="1"/>
            <a:r>
              <a:rPr lang="fr-FR" dirty="0"/>
              <a:t>Type : format du numéro d’agrément</a:t>
            </a:r>
          </a:p>
          <a:p>
            <a:pPr lvl="1"/>
            <a:r>
              <a:rPr lang="fr-FR" dirty="0"/>
              <a:t>Valeurs attendues : FR 00.000.000 CE ou FR 000.00.00 CE pour les DROM</a:t>
            </a:r>
          </a:p>
          <a:p>
            <a:pPr lvl="1"/>
            <a:endParaRPr lang="fr-FR" dirty="0"/>
          </a:p>
          <a:p>
            <a:r>
              <a:rPr lang="fr-FR" b="1" dirty="0">
                <a:solidFill>
                  <a:schemeClr val="accent1"/>
                </a:solidFill>
              </a:rPr>
              <a:t>LABORATOIRE</a:t>
            </a:r>
            <a:r>
              <a:rPr lang="fr-FR" dirty="0"/>
              <a:t> : renseigner le nom du laboratoire d’analyses</a:t>
            </a:r>
          </a:p>
          <a:p>
            <a:pPr lvl="1"/>
            <a:r>
              <a:rPr lang="fr-FR" dirty="0"/>
              <a:t>Type : texte </a:t>
            </a:r>
          </a:p>
          <a:p>
            <a:pPr lvl="1"/>
            <a:r>
              <a:rPr lang="fr-FR" dirty="0"/>
              <a:t>Valeurs attendues : AAAAAA</a:t>
            </a:r>
          </a:p>
          <a:p>
            <a:pPr lvl="1"/>
            <a:endParaRPr lang="fr-FR" dirty="0"/>
          </a:p>
          <a:p>
            <a:r>
              <a:rPr lang="fr-FR" b="1" dirty="0">
                <a:solidFill>
                  <a:schemeClr val="accent1"/>
                </a:solidFill>
              </a:rPr>
              <a:t>ESPECE </a:t>
            </a:r>
            <a:r>
              <a:rPr lang="fr-FR" dirty="0"/>
              <a:t>: renseigner l’espèce abattue sur laquelle le prélèvement a été effectué</a:t>
            </a:r>
          </a:p>
          <a:p>
            <a:pPr lvl="1"/>
            <a:r>
              <a:rPr lang="fr-FR" dirty="0"/>
              <a:t>Type : liste prédéfinie</a:t>
            </a:r>
          </a:p>
          <a:p>
            <a:pPr lvl="1"/>
            <a:r>
              <a:rPr lang="fr-FR" dirty="0"/>
              <a:t>Valeurs attendues : POULET, POULE_REFORME, DINDE, CANARD_A_ROTIR, CANARD_GRAS, PINTADE, COQUELET, CAILLE, PIGEON, GIBIER, REPRO_GALLUS, REPRO_DINDE, REPRO_CANARD, REPRO_PINTADE, AUTRES, CHEVREAU </a:t>
            </a:r>
          </a:p>
        </p:txBody>
      </p:sp>
      <p:sp>
        <p:nvSpPr>
          <p:cNvPr id="6" name="Espace réservé du numéro de diapositive 5">
            <a:extLst>
              <a:ext uri="{FF2B5EF4-FFF2-40B4-BE49-F238E27FC236}">
                <a16:creationId xmlns:a16="http://schemas.microsoft.com/office/drawing/2014/main" id="{40A5AA2F-16E4-4CF1-BCAF-A92F594A8EA4}"/>
              </a:ext>
            </a:extLst>
          </p:cNvPr>
          <p:cNvSpPr>
            <a:spLocks noGrp="1"/>
          </p:cNvSpPr>
          <p:nvPr>
            <p:ph type="sldNum" sz="quarter" idx="12"/>
          </p:nvPr>
        </p:nvSpPr>
        <p:spPr/>
        <p:txBody>
          <a:bodyPr/>
          <a:lstStyle/>
          <a:p>
            <a:fld id="{A48D2DAF-FABC-4CD0-864E-9A0E3FF113D0}" type="slidenum">
              <a:rPr lang="fr-FR" smtClean="0"/>
              <a:t>4</a:t>
            </a:fld>
            <a:endParaRPr lang="fr-FR"/>
          </a:p>
        </p:txBody>
      </p:sp>
    </p:spTree>
    <p:extLst>
      <p:ext uri="{BB962C8B-B14F-4D97-AF65-F5344CB8AC3E}">
        <p14:creationId xmlns:p14="http://schemas.microsoft.com/office/powerpoint/2010/main" val="29900770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0DF78FA-F8A7-402A-9F3D-30A854985A9C}"/>
              </a:ext>
            </a:extLst>
          </p:cNvPr>
          <p:cNvSpPr>
            <a:spLocks noGrp="1"/>
          </p:cNvSpPr>
          <p:nvPr>
            <p:ph type="title"/>
          </p:nvPr>
        </p:nvSpPr>
        <p:spPr>
          <a:xfrm>
            <a:off x="677334" y="609600"/>
            <a:ext cx="8596668" cy="689811"/>
          </a:xfrm>
        </p:spPr>
        <p:txBody>
          <a:bodyPr/>
          <a:lstStyle/>
          <a:p>
            <a:r>
              <a:rPr lang="fr-FR" dirty="0"/>
              <a:t>Présentation des données (2) </a:t>
            </a:r>
          </a:p>
        </p:txBody>
      </p:sp>
      <p:sp>
        <p:nvSpPr>
          <p:cNvPr id="3" name="Espace réservé du contenu 2">
            <a:extLst>
              <a:ext uri="{FF2B5EF4-FFF2-40B4-BE49-F238E27FC236}">
                <a16:creationId xmlns:a16="http://schemas.microsoft.com/office/drawing/2014/main" id="{DE822AB8-AB5B-4E83-A817-FD4436C093D1}"/>
              </a:ext>
            </a:extLst>
          </p:cNvPr>
          <p:cNvSpPr>
            <a:spLocks noGrp="1"/>
          </p:cNvSpPr>
          <p:nvPr>
            <p:ph idx="1"/>
          </p:nvPr>
        </p:nvSpPr>
        <p:spPr>
          <a:xfrm>
            <a:off x="677334" y="1524001"/>
            <a:ext cx="8596668" cy="4957010"/>
          </a:xfrm>
        </p:spPr>
        <p:txBody>
          <a:bodyPr>
            <a:normAutofit lnSpcReduction="10000"/>
          </a:bodyPr>
          <a:lstStyle/>
          <a:p>
            <a:r>
              <a:rPr lang="fr-FR" b="1" dirty="0">
                <a:solidFill>
                  <a:schemeClr val="accent1"/>
                </a:solidFill>
              </a:rPr>
              <a:t>DATE_ABATTAGE </a:t>
            </a:r>
            <a:r>
              <a:rPr lang="fr-FR" dirty="0"/>
              <a:t>: renseigner la date d’abattage (ou de production pour les produits transformés)</a:t>
            </a:r>
          </a:p>
          <a:p>
            <a:pPr lvl="1"/>
            <a:r>
              <a:rPr lang="fr-FR" dirty="0"/>
              <a:t>Type : date</a:t>
            </a:r>
          </a:p>
          <a:p>
            <a:pPr lvl="1"/>
            <a:r>
              <a:rPr lang="fr-FR" dirty="0"/>
              <a:t>Valeurs attendues : JJ/MM/AAAA</a:t>
            </a:r>
          </a:p>
          <a:p>
            <a:pPr lvl="1"/>
            <a:endParaRPr lang="fr-FR" dirty="0"/>
          </a:p>
          <a:p>
            <a:r>
              <a:rPr lang="fr-FR" b="1" dirty="0">
                <a:solidFill>
                  <a:schemeClr val="accent1"/>
                </a:solidFill>
              </a:rPr>
              <a:t>IDENTIFIANT_LOT </a:t>
            </a:r>
            <a:r>
              <a:rPr lang="fr-FR" dirty="0"/>
              <a:t>: renseigner l’identifiant du lot abattu (selon votre classification interne : numéro, nom d’éleveur, …)</a:t>
            </a:r>
          </a:p>
          <a:p>
            <a:pPr lvl="1"/>
            <a:r>
              <a:rPr lang="fr-FR" dirty="0"/>
              <a:t>Type : alphanumérique (lettres et chiffres)</a:t>
            </a:r>
          </a:p>
          <a:p>
            <a:pPr lvl="1"/>
            <a:r>
              <a:rPr lang="fr-FR" dirty="0"/>
              <a:t>Valeurs attendues : 00AA00AA </a:t>
            </a:r>
          </a:p>
          <a:p>
            <a:pPr lvl="1"/>
            <a:endParaRPr lang="fr-FR" dirty="0"/>
          </a:p>
          <a:p>
            <a:r>
              <a:rPr lang="fr-FR" b="1" dirty="0">
                <a:solidFill>
                  <a:schemeClr val="accent1"/>
                </a:solidFill>
              </a:rPr>
              <a:t>MATRICE</a:t>
            </a:r>
            <a:r>
              <a:rPr lang="fr-FR" dirty="0"/>
              <a:t> : renseigner la matrice qui a servi à constituer votre échantillon</a:t>
            </a:r>
          </a:p>
          <a:p>
            <a:pPr lvl="1"/>
            <a:r>
              <a:rPr lang="fr-FR" dirty="0"/>
              <a:t>Type : liste prédéfinie</a:t>
            </a:r>
          </a:p>
          <a:p>
            <a:pPr lvl="1"/>
            <a:r>
              <a:rPr lang="fr-FR" dirty="0"/>
              <a:t>Valeurs attendues : PEAU DE COU, PEAU (AUTRE QUE COU), PEAU + MUSCLE, MUSCLE, ABAT, VSM, PREPARATION DE VIANDE, PRODUIT A BASE DE VIANDE CRU, PRODUIT A BASE DE VIANDE CUIT, AUTRE.</a:t>
            </a:r>
          </a:p>
        </p:txBody>
      </p:sp>
      <p:sp>
        <p:nvSpPr>
          <p:cNvPr id="6" name="Espace réservé du numéro de diapositive 5">
            <a:extLst>
              <a:ext uri="{FF2B5EF4-FFF2-40B4-BE49-F238E27FC236}">
                <a16:creationId xmlns:a16="http://schemas.microsoft.com/office/drawing/2014/main" id="{03597DCD-598A-430F-88E6-131B16CD8ACD}"/>
              </a:ext>
            </a:extLst>
          </p:cNvPr>
          <p:cNvSpPr>
            <a:spLocks noGrp="1"/>
          </p:cNvSpPr>
          <p:nvPr>
            <p:ph type="sldNum" sz="quarter" idx="12"/>
          </p:nvPr>
        </p:nvSpPr>
        <p:spPr/>
        <p:txBody>
          <a:bodyPr/>
          <a:lstStyle/>
          <a:p>
            <a:fld id="{A48D2DAF-FABC-4CD0-864E-9A0E3FF113D0}" type="slidenum">
              <a:rPr lang="fr-FR" smtClean="0"/>
              <a:t>5</a:t>
            </a:fld>
            <a:endParaRPr lang="fr-FR"/>
          </a:p>
        </p:txBody>
      </p:sp>
    </p:spTree>
    <p:extLst>
      <p:ext uri="{BB962C8B-B14F-4D97-AF65-F5344CB8AC3E}">
        <p14:creationId xmlns:p14="http://schemas.microsoft.com/office/powerpoint/2010/main" val="3617380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0DF78FA-F8A7-402A-9F3D-30A854985A9C}"/>
              </a:ext>
            </a:extLst>
          </p:cNvPr>
          <p:cNvSpPr>
            <a:spLocks noGrp="1"/>
          </p:cNvSpPr>
          <p:nvPr>
            <p:ph type="title"/>
          </p:nvPr>
        </p:nvSpPr>
        <p:spPr>
          <a:xfrm>
            <a:off x="677334" y="609600"/>
            <a:ext cx="8596668" cy="689811"/>
          </a:xfrm>
        </p:spPr>
        <p:txBody>
          <a:bodyPr/>
          <a:lstStyle/>
          <a:p>
            <a:r>
              <a:rPr lang="fr-FR" dirty="0"/>
              <a:t>Présentation des données (3)</a:t>
            </a:r>
          </a:p>
        </p:txBody>
      </p:sp>
      <p:sp>
        <p:nvSpPr>
          <p:cNvPr id="3" name="Espace réservé du contenu 2">
            <a:extLst>
              <a:ext uri="{FF2B5EF4-FFF2-40B4-BE49-F238E27FC236}">
                <a16:creationId xmlns:a16="http://schemas.microsoft.com/office/drawing/2014/main" id="{DE822AB8-AB5B-4E83-A817-FD4436C093D1}"/>
              </a:ext>
            </a:extLst>
          </p:cNvPr>
          <p:cNvSpPr>
            <a:spLocks noGrp="1"/>
          </p:cNvSpPr>
          <p:nvPr>
            <p:ph idx="1"/>
          </p:nvPr>
        </p:nvSpPr>
        <p:spPr>
          <a:xfrm>
            <a:off x="677334" y="1524001"/>
            <a:ext cx="8596668" cy="4957010"/>
          </a:xfrm>
        </p:spPr>
        <p:txBody>
          <a:bodyPr>
            <a:normAutofit fontScale="77500" lnSpcReduction="20000"/>
          </a:bodyPr>
          <a:lstStyle/>
          <a:p>
            <a:r>
              <a:rPr lang="fr-FR" b="1" dirty="0">
                <a:solidFill>
                  <a:schemeClr val="accent1"/>
                </a:solidFill>
              </a:rPr>
              <a:t>GERME </a:t>
            </a:r>
            <a:r>
              <a:rPr lang="fr-FR" dirty="0"/>
              <a:t>: renseigner le germe recherché lors de l’analyse</a:t>
            </a:r>
          </a:p>
          <a:p>
            <a:pPr lvl="1"/>
            <a:r>
              <a:rPr lang="fr-FR" dirty="0"/>
              <a:t>Type : liste prédéfinie</a:t>
            </a:r>
          </a:p>
          <a:p>
            <a:pPr lvl="1"/>
            <a:r>
              <a:rPr lang="fr-FR" dirty="0"/>
              <a:t>Valeurs attendues : SALMONELLE, CAMPYLOBACTER, ESCHERICHIA COLI, FAM / FLORE TOTALE, STAPHYLOCOQUE COAGULASE +, ENTEROBACTERIE, LISTERIA, CLOSTRIDIUM PERFRINGENS, COLIFORMES TOTAUX, COLIFORMES FECAUX, STREPTOCOQUES, BACTERIES LACTIQUES, PSEUDOMONAS.</a:t>
            </a:r>
          </a:p>
          <a:p>
            <a:pPr lvl="1"/>
            <a:endParaRPr lang="fr-FR" dirty="0"/>
          </a:p>
          <a:p>
            <a:r>
              <a:rPr lang="fr-FR" b="1" dirty="0">
                <a:solidFill>
                  <a:schemeClr val="accent1"/>
                </a:solidFill>
              </a:rPr>
              <a:t>PRESENCE </a:t>
            </a:r>
            <a:r>
              <a:rPr lang="fr-FR" dirty="0"/>
              <a:t>: renseigner le résultat de la recherche en présence absence le cas échéant </a:t>
            </a:r>
          </a:p>
          <a:p>
            <a:pPr lvl="1"/>
            <a:r>
              <a:rPr lang="fr-FR" dirty="0"/>
              <a:t>Type : liste prédéfinie</a:t>
            </a:r>
          </a:p>
          <a:p>
            <a:pPr lvl="1"/>
            <a:r>
              <a:rPr lang="fr-FR" dirty="0"/>
              <a:t>Valeurs attendues : OUI, NON, SANS OBJET.</a:t>
            </a:r>
          </a:p>
          <a:p>
            <a:pPr marL="457200" lvl="1" indent="0">
              <a:buNone/>
            </a:pPr>
            <a:r>
              <a:rPr lang="fr-FR" dirty="0"/>
              <a:t>Pour les lignes concernant des résultats sur le germe </a:t>
            </a:r>
            <a:r>
              <a:rPr lang="fr-FR" dirty="0" err="1"/>
              <a:t>campylobacter</a:t>
            </a:r>
            <a:r>
              <a:rPr lang="fr-FR" dirty="0"/>
              <a:t>, la colonne « PRESENCE» doit obligatoirement mentionner « SANS OBJET ». On considère en effet que le dénombrement est direct pour le germe CAMPYLOBACTER et que les résultats inférieurs au seuil de dénombrement sont indéterminés.</a:t>
            </a:r>
          </a:p>
          <a:p>
            <a:pPr lvl="1"/>
            <a:endParaRPr lang="fr-FR" dirty="0"/>
          </a:p>
          <a:p>
            <a:r>
              <a:rPr lang="fr-FR" b="1" dirty="0">
                <a:solidFill>
                  <a:schemeClr val="accent1"/>
                </a:solidFill>
              </a:rPr>
              <a:t>DENOMBREMENT_CAMPYLOBACTER</a:t>
            </a:r>
            <a:r>
              <a:rPr lang="fr-FR" dirty="0">
                <a:solidFill>
                  <a:schemeClr val="accent1"/>
                </a:solidFill>
              </a:rPr>
              <a:t> </a:t>
            </a:r>
            <a:r>
              <a:rPr lang="fr-FR" dirty="0"/>
              <a:t>: indiquer le résultat du dénombrement si le germe recherché est campylobacter (dans les autres cas, inscrire « SANS OBJET ») </a:t>
            </a:r>
          </a:p>
          <a:p>
            <a:pPr lvl="1"/>
            <a:r>
              <a:rPr lang="fr-FR" dirty="0"/>
              <a:t>Type : liste prédéfinie</a:t>
            </a:r>
          </a:p>
          <a:p>
            <a:pPr lvl="1"/>
            <a:r>
              <a:rPr lang="fr-FR" dirty="0"/>
              <a:t>Valeurs attendues : &lt; 100, VALEUR EXACTE (&gt; 100 et &lt; 10 000), &gt; 10 000 SANS OBJET.</a:t>
            </a:r>
          </a:p>
          <a:p>
            <a:pPr lvl="1"/>
            <a:r>
              <a:rPr lang="fr-FR" dirty="0">
                <a:solidFill>
                  <a:schemeClr val="accent6"/>
                </a:solidFill>
              </a:rPr>
              <a:t>Attention : si le dénombrement est strictement compris entre 100 et 10 000, la valeur exacte est attendue.</a:t>
            </a:r>
          </a:p>
        </p:txBody>
      </p:sp>
      <p:sp>
        <p:nvSpPr>
          <p:cNvPr id="4" name="Espace réservé de la date 3">
            <a:extLst>
              <a:ext uri="{FF2B5EF4-FFF2-40B4-BE49-F238E27FC236}">
                <a16:creationId xmlns:a16="http://schemas.microsoft.com/office/drawing/2014/main" id="{65101CEA-F888-42EE-9278-97D7A8974C4A}"/>
              </a:ext>
            </a:extLst>
          </p:cNvPr>
          <p:cNvSpPr>
            <a:spLocks noGrp="1"/>
          </p:cNvSpPr>
          <p:nvPr>
            <p:ph type="dt" sz="half" idx="10"/>
          </p:nvPr>
        </p:nvSpPr>
        <p:spPr/>
        <p:txBody>
          <a:bodyPr/>
          <a:lstStyle/>
          <a:p>
            <a:r>
              <a:rPr lang="fr-FR" dirty="0"/>
              <a:t>21/05/2025</a:t>
            </a:r>
          </a:p>
        </p:txBody>
      </p:sp>
      <p:sp>
        <p:nvSpPr>
          <p:cNvPr id="5" name="Espace réservé du pied de page 4">
            <a:extLst>
              <a:ext uri="{FF2B5EF4-FFF2-40B4-BE49-F238E27FC236}">
                <a16:creationId xmlns:a16="http://schemas.microsoft.com/office/drawing/2014/main" id="{F3EF031C-D462-4512-BC6C-E7B7BBE78748}"/>
              </a:ext>
            </a:extLst>
          </p:cNvPr>
          <p:cNvSpPr>
            <a:spLocks noGrp="1"/>
          </p:cNvSpPr>
          <p:nvPr>
            <p:ph type="ftr" sz="quarter" idx="11"/>
          </p:nvPr>
        </p:nvSpPr>
        <p:spPr/>
        <p:txBody>
          <a:bodyPr/>
          <a:lstStyle/>
          <a:p>
            <a:r>
              <a:rPr lang="fr-FR"/>
              <a:t>DONAVOL - contact@donavol.fr </a:t>
            </a:r>
          </a:p>
        </p:txBody>
      </p:sp>
      <p:sp>
        <p:nvSpPr>
          <p:cNvPr id="6" name="Espace réservé du numéro de diapositive 5">
            <a:extLst>
              <a:ext uri="{FF2B5EF4-FFF2-40B4-BE49-F238E27FC236}">
                <a16:creationId xmlns:a16="http://schemas.microsoft.com/office/drawing/2014/main" id="{B595BEFF-B53D-40DA-8CCA-EF750F1C4DE4}"/>
              </a:ext>
            </a:extLst>
          </p:cNvPr>
          <p:cNvSpPr>
            <a:spLocks noGrp="1"/>
          </p:cNvSpPr>
          <p:nvPr>
            <p:ph type="sldNum" sz="quarter" idx="12"/>
          </p:nvPr>
        </p:nvSpPr>
        <p:spPr/>
        <p:txBody>
          <a:bodyPr/>
          <a:lstStyle/>
          <a:p>
            <a:fld id="{A48D2DAF-FABC-4CD0-864E-9A0E3FF113D0}" type="slidenum">
              <a:rPr lang="fr-FR" smtClean="0"/>
              <a:t>6</a:t>
            </a:fld>
            <a:endParaRPr lang="fr-FR"/>
          </a:p>
        </p:txBody>
      </p:sp>
    </p:spTree>
    <p:extLst>
      <p:ext uri="{BB962C8B-B14F-4D97-AF65-F5344CB8AC3E}">
        <p14:creationId xmlns:p14="http://schemas.microsoft.com/office/powerpoint/2010/main" val="24461949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0DF78FA-F8A7-402A-9F3D-30A854985A9C}"/>
              </a:ext>
            </a:extLst>
          </p:cNvPr>
          <p:cNvSpPr>
            <a:spLocks noGrp="1"/>
          </p:cNvSpPr>
          <p:nvPr>
            <p:ph type="title"/>
          </p:nvPr>
        </p:nvSpPr>
        <p:spPr>
          <a:xfrm>
            <a:off x="677334" y="609600"/>
            <a:ext cx="8596668" cy="689811"/>
          </a:xfrm>
        </p:spPr>
        <p:txBody>
          <a:bodyPr/>
          <a:lstStyle/>
          <a:p>
            <a:r>
              <a:rPr lang="fr-FR" dirty="0"/>
              <a:t>Présentation des données (4)</a:t>
            </a:r>
          </a:p>
        </p:txBody>
      </p:sp>
      <p:sp>
        <p:nvSpPr>
          <p:cNvPr id="3" name="Espace réservé du contenu 2">
            <a:extLst>
              <a:ext uri="{FF2B5EF4-FFF2-40B4-BE49-F238E27FC236}">
                <a16:creationId xmlns:a16="http://schemas.microsoft.com/office/drawing/2014/main" id="{DE822AB8-AB5B-4E83-A817-FD4436C093D1}"/>
              </a:ext>
            </a:extLst>
          </p:cNvPr>
          <p:cNvSpPr>
            <a:spLocks noGrp="1"/>
          </p:cNvSpPr>
          <p:nvPr>
            <p:ph idx="1"/>
          </p:nvPr>
        </p:nvSpPr>
        <p:spPr>
          <a:xfrm>
            <a:off x="677334" y="1524001"/>
            <a:ext cx="8596668" cy="4911238"/>
          </a:xfrm>
        </p:spPr>
        <p:txBody>
          <a:bodyPr>
            <a:normAutofit fontScale="85000" lnSpcReduction="20000"/>
          </a:bodyPr>
          <a:lstStyle/>
          <a:p>
            <a:r>
              <a:rPr lang="fr-FR" b="1" dirty="0">
                <a:solidFill>
                  <a:schemeClr val="accent1"/>
                </a:solidFill>
              </a:rPr>
              <a:t>DENOMBREMENT</a:t>
            </a:r>
            <a:r>
              <a:rPr lang="fr-FR" b="1" dirty="0"/>
              <a:t> </a:t>
            </a:r>
            <a:r>
              <a:rPr lang="fr-FR" dirty="0"/>
              <a:t>: indiquer le résultat du dénombrement pour les germes autres que campylobacter et qui ont fait l’objet d’un dénombrement (dans les autres cas, inscrire « SANS OBJET ») </a:t>
            </a:r>
          </a:p>
          <a:p>
            <a:pPr lvl="1"/>
            <a:r>
              <a:rPr lang="fr-FR" dirty="0"/>
              <a:t>Type : liste prédéfinie</a:t>
            </a:r>
          </a:p>
          <a:p>
            <a:pPr lvl="1"/>
            <a:r>
              <a:rPr lang="fr-FR" dirty="0"/>
              <a:t>Valeurs attendues : VALEUR EXACTE, &lt; AU SEUIL DE DETECTION.</a:t>
            </a:r>
          </a:p>
          <a:p>
            <a:pPr lvl="1"/>
            <a:r>
              <a:rPr lang="fr-FR" dirty="0">
                <a:solidFill>
                  <a:schemeClr val="accent6"/>
                </a:solidFill>
              </a:rPr>
              <a:t>Attention : si le dénombrement est supérieur à la limite de détection, la valeur exacte est attendue.</a:t>
            </a:r>
          </a:p>
          <a:p>
            <a:pPr lvl="1"/>
            <a:endParaRPr lang="fr-FR" dirty="0"/>
          </a:p>
          <a:p>
            <a:r>
              <a:rPr lang="fr-FR" b="1" dirty="0">
                <a:solidFill>
                  <a:schemeClr val="accent1"/>
                </a:solidFill>
              </a:rPr>
              <a:t>SEROTYPE_SALMONELLE </a:t>
            </a:r>
            <a:r>
              <a:rPr lang="fr-FR" dirty="0"/>
              <a:t>: dans le cas d’une recherche de salmonelle avec présence, indiquer le sérotype de salmonelle (dans les autres cas, inscrire « SANS OBJET ») </a:t>
            </a:r>
          </a:p>
          <a:p>
            <a:pPr lvl="1"/>
            <a:r>
              <a:rPr lang="fr-FR" dirty="0"/>
              <a:t>Type : liste prédéfinie</a:t>
            </a:r>
          </a:p>
          <a:p>
            <a:pPr lvl="1"/>
            <a:r>
              <a:rPr lang="fr-FR" dirty="0"/>
              <a:t>Valeurs attendues : SANS OBJET, ENTERITIDIS, ENTERITIDIS ASSOCIE A TYPHIMURIUM, TYPHIMURIUM, TYPHIMURIUM VARIANT (NON IDENTIFIE), TYPHIMURIUM VARIANT 4,5,12:i:-, TYPHIMURIUM VARIANT 1,4,[5],12,i:-, TYPHIMURIUM VARIANT 1,4,[5],12,-:1,2, TYPHIMURIUM VARIANT 1,4,[5],12,-:-:, HADAR, VIRCHOW, INFANTIS, KENTUCKY, AGAMA, AGONA, AJIOBO, ALBANY, ANATUM, ARIZONAE, BANANA, BLOCKLEY, BOVIS MORBIFICANS, BRANDENBURG, BREDENEY, CERRO, CHESTER, COELN, CORVALIS, DERBY, DUBLIN, FYRIS, GIVE, HAVANA, HEIDELBERG, INDIANA, KOTTBUS, LIVINGSTONE, MBANDAKA, MINNESOTA, MONTEVIDEO, NAPOLI, NEWPORT, OHIO, OME, PARATYPHIMURIUM, REGENT, RICHMOND, SAINT PAUL, SCHWARZENGRUND, SENFTENBERG, SPP, VENEZIANA, 4,12:d:, NON TYPE, AUTRES.</a:t>
            </a:r>
          </a:p>
          <a:p>
            <a:pPr lvl="1"/>
            <a:r>
              <a:rPr lang="fr-FR" dirty="0"/>
              <a:t>Si sérotype pas dans la liste merci de noter son nom, il sera ajouté à la liste si récurrent,</a:t>
            </a:r>
          </a:p>
          <a:p>
            <a:pPr lvl="1"/>
            <a:endParaRPr lang="fr-FR" dirty="0"/>
          </a:p>
        </p:txBody>
      </p:sp>
      <p:sp>
        <p:nvSpPr>
          <p:cNvPr id="4" name="Espace réservé de la date 3">
            <a:extLst>
              <a:ext uri="{FF2B5EF4-FFF2-40B4-BE49-F238E27FC236}">
                <a16:creationId xmlns:a16="http://schemas.microsoft.com/office/drawing/2014/main" id="{52896244-2591-4520-877A-D4D472F53E16}"/>
              </a:ext>
            </a:extLst>
          </p:cNvPr>
          <p:cNvSpPr>
            <a:spLocks noGrp="1"/>
          </p:cNvSpPr>
          <p:nvPr>
            <p:ph type="dt" sz="half" idx="10"/>
          </p:nvPr>
        </p:nvSpPr>
        <p:spPr>
          <a:xfrm>
            <a:off x="8362063" y="6406487"/>
            <a:ext cx="911939" cy="365125"/>
          </a:xfrm>
        </p:spPr>
        <p:txBody>
          <a:bodyPr/>
          <a:lstStyle/>
          <a:p>
            <a:r>
              <a:rPr lang="fr-FR" dirty="0"/>
              <a:t>21/05/2025</a:t>
            </a:r>
          </a:p>
        </p:txBody>
      </p:sp>
      <p:sp>
        <p:nvSpPr>
          <p:cNvPr id="5" name="Espace réservé du pied de page 4">
            <a:extLst>
              <a:ext uri="{FF2B5EF4-FFF2-40B4-BE49-F238E27FC236}">
                <a16:creationId xmlns:a16="http://schemas.microsoft.com/office/drawing/2014/main" id="{77BA572B-19EB-4878-AD0D-B2BDF3F0223D}"/>
              </a:ext>
            </a:extLst>
          </p:cNvPr>
          <p:cNvSpPr>
            <a:spLocks noGrp="1"/>
          </p:cNvSpPr>
          <p:nvPr>
            <p:ph type="ftr" sz="quarter" idx="11"/>
          </p:nvPr>
        </p:nvSpPr>
        <p:spPr>
          <a:xfrm>
            <a:off x="677334" y="6435238"/>
            <a:ext cx="6297612" cy="365125"/>
          </a:xfrm>
        </p:spPr>
        <p:txBody>
          <a:bodyPr/>
          <a:lstStyle/>
          <a:p>
            <a:r>
              <a:rPr lang="fr-FR" dirty="0"/>
              <a:t>DONAVOL - contact@donavol.fr </a:t>
            </a:r>
          </a:p>
        </p:txBody>
      </p:sp>
      <p:sp>
        <p:nvSpPr>
          <p:cNvPr id="6" name="Espace réservé du numéro de diapositive 5">
            <a:extLst>
              <a:ext uri="{FF2B5EF4-FFF2-40B4-BE49-F238E27FC236}">
                <a16:creationId xmlns:a16="http://schemas.microsoft.com/office/drawing/2014/main" id="{6CF355AD-B3F6-4C43-9FC7-634AD696AD56}"/>
              </a:ext>
            </a:extLst>
          </p:cNvPr>
          <p:cNvSpPr>
            <a:spLocks noGrp="1"/>
          </p:cNvSpPr>
          <p:nvPr>
            <p:ph type="sldNum" sz="quarter" idx="12"/>
          </p:nvPr>
        </p:nvSpPr>
        <p:spPr/>
        <p:txBody>
          <a:bodyPr/>
          <a:lstStyle/>
          <a:p>
            <a:fld id="{A48D2DAF-FABC-4CD0-864E-9A0E3FF113D0}" type="slidenum">
              <a:rPr lang="fr-FR" smtClean="0"/>
              <a:t>7</a:t>
            </a:fld>
            <a:endParaRPr lang="fr-FR"/>
          </a:p>
        </p:txBody>
      </p:sp>
    </p:spTree>
    <p:extLst>
      <p:ext uri="{BB962C8B-B14F-4D97-AF65-F5344CB8AC3E}">
        <p14:creationId xmlns:p14="http://schemas.microsoft.com/office/powerpoint/2010/main" val="17731809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0DF78FA-F8A7-402A-9F3D-30A854985A9C}"/>
              </a:ext>
            </a:extLst>
          </p:cNvPr>
          <p:cNvSpPr>
            <a:spLocks noGrp="1"/>
          </p:cNvSpPr>
          <p:nvPr>
            <p:ph type="title"/>
          </p:nvPr>
        </p:nvSpPr>
        <p:spPr>
          <a:xfrm>
            <a:off x="677334" y="609600"/>
            <a:ext cx="8596668" cy="689811"/>
          </a:xfrm>
        </p:spPr>
        <p:txBody>
          <a:bodyPr/>
          <a:lstStyle/>
          <a:p>
            <a:r>
              <a:rPr lang="fr-FR" dirty="0"/>
              <a:t>Présentation des données </a:t>
            </a:r>
          </a:p>
        </p:txBody>
      </p:sp>
      <p:sp>
        <p:nvSpPr>
          <p:cNvPr id="3" name="Espace réservé du contenu 2">
            <a:extLst>
              <a:ext uri="{FF2B5EF4-FFF2-40B4-BE49-F238E27FC236}">
                <a16:creationId xmlns:a16="http://schemas.microsoft.com/office/drawing/2014/main" id="{DE822AB8-AB5B-4E83-A817-FD4436C093D1}"/>
              </a:ext>
            </a:extLst>
          </p:cNvPr>
          <p:cNvSpPr>
            <a:spLocks noGrp="1"/>
          </p:cNvSpPr>
          <p:nvPr>
            <p:ph idx="1"/>
          </p:nvPr>
        </p:nvSpPr>
        <p:spPr>
          <a:xfrm>
            <a:off x="677334" y="1524001"/>
            <a:ext cx="8596668" cy="4957010"/>
          </a:xfrm>
        </p:spPr>
        <p:txBody>
          <a:bodyPr>
            <a:normAutofit fontScale="92500" lnSpcReduction="10000"/>
          </a:bodyPr>
          <a:lstStyle/>
          <a:p>
            <a:r>
              <a:rPr lang="fr-FR" b="1" dirty="0">
                <a:solidFill>
                  <a:schemeClr val="accent5"/>
                </a:solidFill>
              </a:rPr>
              <a:t>MODE_ELEVAGE (donnée facultative </a:t>
            </a:r>
            <a:r>
              <a:rPr lang="fr-FR" b="1" dirty="0">
                <a:solidFill>
                  <a:schemeClr val="accent1"/>
                </a:solidFill>
              </a:rPr>
              <a:t>sauf pour adhérents FIA</a:t>
            </a:r>
            <a:r>
              <a:rPr lang="fr-FR" b="1" dirty="0">
                <a:solidFill>
                  <a:schemeClr val="accent5"/>
                </a:solidFill>
              </a:rPr>
              <a:t>) </a:t>
            </a:r>
            <a:r>
              <a:rPr lang="fr-FR" dirty="0"/>
              <a:t>: indiquer le mode d’élevage des animaux pour les prélèvements réalisés sur les viandes (ou « produits élaborés » quand il s’agit d’un prélèvement sur produit élaboré)</a:t>
            </a:r>
          </a:p>
          <a:p>
            <a:pPr lvl="1"/>
            <a:r>
              <a:rPr lang="fr-FR" dirty="0"/>
              <a:t>Type : liste prédéfinie</a:t>
            </a:r>
          </a:p>
          <a:p>
            <a:pPr lvl="1"/>
            <a:r>
              <a:rPr lang="fr-FR" dirty="0"/>
              <a:t>Valeurs attendues : CLAUSTRATION, PLEIN AIR, PRODUITS ELABORES, NON IDENTIFIE</a:t>
            </a:r>
          </a:p>
          <a:p>
            <a:pPr lvl="1"/>
            <a:endParaRPr lang="fr-FR" dirty="0"/>
          </a:p>
          <a:p>
            <a:r>
              <a:rPr lang="fr-FR" b="1" dirty="0">
                <a:solidFill>
                  <a:schemeClr val="accent5"/>
                </a:solidFill>
              </a:rPr>
              <a:t>ETAPE_PRELEVEMENT (donnée facultative) </a:t>
            </a:r>
            <a:r>
              <a:rPr lang="fr-FR" dirty="0"/>
              <a:t>: indiquer à quelle étape de votre process l’échantillon a été prélevé</a:t>
            </a:r>
          </a:p>
          <a:p>
            <a:pPr lvl="1"/>
            <a:r>
              <a:rPr lang="fr-FR" dirty="0"/>
              <a:t>Type : liste prédéfinie</a:t>
            </a:r>
          </a:p>
          <a:p>
            <a:pPr lvl="1"/>
            <a:r>
              <a:rPr lang="fr-FR" dirty="0"/>
              <a:t>Valeurs attendues : AVANT RESSUAGE, CARCASSE APRES RESSUAGE, DEBUT DE FABRICATION DANS L'ATELIER, FIN DE FABRICATION DANS L'ATELIER. </a:t>
            </a:r>
          </a:p>
          <a:p>
            <a:pPr lvl="1"/>
            <a:endParaRPr lang="fr-FR" dirty="0"/>
          </a:p>
          <a:p>
            <a:r>
              <a:rPr lang="fr-FR" b="1" dirty="0">
                <a:solidFill>
                  <a:schemeClr val="accent5"/>
                </a:solidFill>
              </a:rPr>
              <a:t>LIGNE D’ABATTAGE (donnée facultative) </a:t>
            </a:r>
            <a:r>
              <a:rPr lang="fr-FR" dirty="0"/>
              <a:t>: indiquer l’identifiant de la ligne d’abattage sur laquelle l’échantillon a été prélevé</a:t>
            </a:r>
          </a:p>
          <a:p>
            <a:pPr lvl="1"/>
            <a:r>
              <a:rPr lang="fr-FR" dirty="0"/>
              <a:t>Type : texte</a:t>
            </a:r>
          </a:p>
          <a:p>
            <a:pPr lvl="1"/>
            <a:r>
              <a:rPr lang="fr-FR" dirty="0"/>
              <a:t>Valeurs attendues : AAAAAA</a:t>
            </a:r>
          </a:p>
        </p:txBody>
      </p:sp>
      <p:sp>
        <p:nvSpPr>
          <p:cNvPr id="4" name="Espace réservé de la date 3">
            <a:extLst>
              <a:ext uri="{FF2B5EF4-FFF2-40B4-BE49-F238E27FC236}">
                <a16:creationId xmlns:a16="http://schemas.microsoft.com/office/drawing/2014/main" id="{82940852-FA94-4A58-8E35-91CF8CDDD459}"/>
              </a:ext>
            </a:extLst>
          </p:cNvPr>
          <p:cNvSpPr>
            <a:spLocks noGrp="1"/>
          </p:cNvSpPr>
          <p:nvPr>
            <p:ph type="dt" sz="half" idx="10"/>
          </p:nvPr>
        </p:nvSpPr>
        <p:spPr/>
        <p:txBody>
          <a:bodyPr/>
          <a:lstStyle/>
          <a:p>
            <a:r>
              <a:rPr lang="fr-FR" dirty="0"/>
              <a:t>21/05/2025</a:t>
            </a:r>
          </a:p>
        </p:txBody>
      </p:sp>
      <p:sp>
        <p:nvSpPr>
          <p:cNvPr id="5" name="Espace réservé du pied de page 4">
            <a:extLst>
              <a:ext uri="{FF2B5EF4-FFF2-40B4-BE49-F238E27FC236}">
                <a16:creationId xmlns:a16="http://schemas.microsoft.com/office/drawing/2014/main" id="{B98D9762-19C4-4310-AD1C-213751327C50}"/>
              </a:ext>
            </a:extLst>
          </p:cNvPr>
          <p:cNvSpPr>
            <a:spLocks noGrp="1"/>
          </p:cNvSpPr>
          <p:nvPr>
            <p:ph type="ftr" sz="quarter" idx="11"/>
          </p:nvPr>
        </p:nvSpPr>
        <p:spPr>
          <a:xfrm>
            <a:off x="677334" y="6340476"/>
            <a:ext cx="6297612" cy="365125"/>
          </a:xfrm>
        </p:spPr>
        <p:txBody>
          <a:bodyPr/>
          <a:lstStyle/>
          <a:p>
            <a:r>
              <a:rPr lang="fr-FR" dirty="0"/>
              <a:t>DONAVOL - contact@donavol.fr </a:t>
            </a:r>
          </a:p>
        </p:txBody>
      </p:sp>
      <p:sp>
        <p:nvSpPr>
          <p:cNvPr id="6" name="Espace réservé du numéro de diapositive 5">
            <a:extLst>
              <a:ext uri="{FF2B5EF4-FFF2-40B4-BE49-F238E27FC236}">
                <a16:creationId xmlns:a16="http://schemas.microsoft.com/office/drawing/2014/main" id="{D0BF38AA-2A3D-4D77-9E1F-0761EF7DE45D}"/>
              </a:ext>
            </a:extLst>
          </p:cNvPr>
          <p:cNvSpPr>
            <a:spLocks noGrp="1"/>
          </p:cNvSpPr>
          <p:nvPr>
            <p:ph type="sldNum" sz="quarter" idx="12"/>
          </p:nvPr>
        </p:nvSpPr>
        <p:spPr/>
        <p:txBody>
          <a:bodyPr/>
          <a:lstStyle/>
          <a:p>
            <a:fld id="{A48D2DAF-FABC-4CD0-864E-9A0E3FF113D0}" type="slidenum">
              <a:rPr lang="fr-FR" smtClean="0"/>
              <a:t>8</a:t>
            </a:fld>
            <a:endParaRPr lang="fr-FR"/>
          </a:p>
        </p:txBody>
      </p:sp>
    </p:spTree>
    <p:extLst>
      <p:ext uri="{BB962C8B-B14F-4D97-AF65-F5344CB8AC3E}">
        <p14:creationId xmlns:p14="http://schemas.microsoft.com/office/powerpoint/2010/main" val="27503143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59DFF20-3030-4C9D-93A8-2E7E269024B6}"/>
              </a:ext>
            </a:extLst>
          </p:cNvPr>
          <p:cNvSpPr>
            <a:spLocks noGrp="1"/>
          </p:cNvSpPr>
          <p:nvPr>
            <p:ph type="title"/>
          </p:nvPr>
        </p:nvSpPr>
        <p:spPr/>
        <p:txBody>
          <a:bodyPr/>
          <a:lstStyle/>
          <a:p>
            <a:r>
              <a:rPr lang="fr-FR" dirty="0"/>
              <a:t>Modèle de présentation des données</a:t>
            </a:r>
          </a:p>
        </p:txBody>
      </p:sp>
      <p:graphicFrame>
        <p:nvGraphicFramePr>
          <p:cNvPr id="4" name="Espace réservé du contenu 3">
            <a:extLst>
              <a:ext uri="{FF2B5EF4-FFF2-40B4-BE49-F238E27FC236}">
                <a16:creationId xmlns:a16="http://schemas.microsoft.com/office/drawing/2014/main" id="{5B20FC94-A47D-49E0-89CC-770B7CF3FBE8}"/>
              </a:ext>
            </a:extLst>
          </p:cNvPr>
          <p:cNvGraphicFramePr>
            <a:graphicFrameLocks noGrp="1"/>
          </p:cNvGraphicFramePr>
          <p:nvPr>
            <p:ph idx="1"/>
            <p:extLst>
              <p:ext uri="{D42A27DB-BD31-4B8C-83A1-F6EECF244321}">
                <p14:modId xmlns:p14="http://schemas.microsoft.com/office/powerpoint/2010/main" val="1328430226"/>
              </p:ext>
            </p:extLst>
          </p:nvPr>
        </p:nvGraphicFramePr>
        <p:xfrm>
          <a:off x="62144" y="3429000"/>
          <a:ext cx="12055872" cy="1198937"/>
        </p:xfrm>
        <a:graphic>
          <a:graphicData uri="http://schemas.openxmlformats.org/drawingml/2006/table">
            <a:tbl>
              <a:tblPr>
                <a:tableStyleId>{5C22544A-7EE6-4342-B048-85BDC9FD1C3A}</a:tableStyleId>
              </a:tblPr>
              <a:tblGrid>
                <a:gridCol w="745030">
                  <a:extLst>
                    <a:ext uri="{9D8B030D-6E8A-4147-A177-3AD203B41FA5}">
                      <a16:colId xmlns:a16="http://schemas.microsoft.com/office/drawing/2014/main" val="527499515"/>
                    </a:ext>
                  </a:extLst>
                </a:gridCol>
                <a:gridCol w="972764">
                  <a:extLst>
                    <a:ext uri="{9D8B030D-6E8A-4147-A177-3AD203B41FA5}">
                      <a16:colId xmlns:a16="http://schemas.microsoft.com/office/drawing/2014/main" val="1720718575"/>
                    </a:ext>
                  </a:extLst>
                </a:gridCol>
                <a:gridCol w="559799">
                  <a:extLst>
                    <a:ext uri="{9D8B030D-6E8A-4147-A177-3AD203B41FA5}">
                      <a16:colId xmlns:a16="http://schemas.microsoft.com/office/drawing/2014/main" val="464919373"/>
                    </a:ext>
                  </a:extLst>
                </a:gridCol>
                <a:gridCol w="789223">
                  <a:extLst>
                    <a:ext uri="{9D8B030D-6E8A-4147-A177-3AD203B41FA5}">
                      <a16:colId xmlns:a16="http://schemas.microsoft.com/office/drawing/2014/main" val="2025251610"/>
                    </a:ext>
                  </a:extLst>
                </a:gridCol>
                <a:gridCol w="495559">
                  <a:extLst>
                    <a:ext uri="{9D8B030D-6E8A-4147-A177-3AD203B41FA5}">
                      <a16:colId xmlns:a16="http://schemas.microsoft.com/office/drawing/2014/main" val="1242102075"/>
                    </a:ext>
                  </a:extLst>
                </a:gridCol>
                <a:gridCol w="633216">
                  <a:extLst>
                    <a:ext uri="{9D8B030D-6E8A-4147-A177-3AD203B41FA5}">
                      <a16:colId xmlns:a16="http://schemas.microsoft.com/office/drawing/2014/main" val="3867797093"/>
                    </a:ext>
                  </a:extLst>
                </a:gridCol>
                <a:gridCol w="899347">
                  <a:extLst>
                    <a:ext uri="{9D8B030D-6E8A-4147-A177-3AD203B41FA5}">
                      <a16:colId xmlns:a16="http://schemas.microsoft.com/office/drawing/2014/main" val="4006611559"/>
                    </a:ext>
                  </a:extLst>
                </a:gridCol>
                <a:gridCol w="715807">
                  <a:extLst>
                    <a:ext uri="{9D8B030D-6E8A-4147-A177-3AD203B41FA5}">
                      <a16:colId xmlns:a16="http://schemas.microsoft.com/office/drawing/2014/main" val="3580377316"/>
                    </a:ext>
                  </a:extLst>
                </a:gridCol>
                <a:gridCol w="1339846">
                  <a:extLst>
                    <a:ext uri="{9D8B030D-6E8A-4147-A177-3AD203B41FA5}">
                      <a16:colId xmlns:a16="http://schemas.microsoft.com/office/drawing/2014/main" val="2626763379"/>
                    </a:ext>
                  </a:extLst>
                </a:gridCol>
                <a:gridCol w="1092066">
                  <a:extLst>
                    <a:ext uri="{9D8B030D-6E8A-4147-A177-3AD203B41FA5}">
                      <a16:colId xmlns:a16="http://schemas.microsoft.com/office/drawing/2014/main" val="3067227590"/>
                    </a:ext>
                  </a:extLst>
                </a:gridCol>
                <a:gridCol w="853464">
                  <a:extLst>
                    <a:ext uri="{9D8B030D-6E8A-4147-A177-3AD203B41FA5}">
                      <a16:colId xmlns:a16="http://schemas.microsoft.com/office/drawing/2014/main" val="1161757915"/>
                    </a:ext>
                  </a:extLst>
                </a:gridCol>
                <a:gridCol w="1027827">
                  <a:extLst>
                    <a:ext uri="{9D8B030D-6E8A-4147-A177-3AD203B41FA5}">
                      <a16:colId xmlns:a16="http://schemas.microsoft.com/office/drawing/2014/main" val="58039974"/>
                    </a:ext>
                  </a:extLst>
                </a:gridCol>
                <a:gridCol w="1413261">
                  <a:extLst>
                    <a:ext uri="{9D8B030D-6E8A-4147-A177-3AD203B41FA5}">
                      <a16:colId xmlns:a16="http://schemas.microsoft.com/office/drawing/2014/main" val="3713207735"/>
                    </a:ext>
                  </a:extLst>
                </a:gridCol>
                <a:gridCol w="518663">
                  <a:extLst>
                    <a:ext uri="{9D8B030D-6E8A-4147-A177-3AD203B41FA5}">
                      <a16:colId xmlns:a16="http://schemas.microsoft.com/office/drawing/2014/main" val="293673227"/>
                    </a:ext>
                  </a:extLst>
                </a:gridCol>
              </a:tblGrid>
              <a:tr h="714873">
                <a:tc>
                  <a:txBody>
                    <a:bodyPr/>
                    <a:lstStyle/>
                    <a:p>
                      <a:pPr algn="l" fontAlgn="b"/>
                      <a:r>
                        <a:rPr lang="fr-FR" sz="1050" u="none" strike="noStrike">
                          <a:effectLst/>
                        </a:rPr>
                        <a:t>AGREMENT_ABATTOIR</a:t>
                      </a:r>
                      <a:endParaRPr lang="fr-FR" sz="1050" b="0" i="0" u="none" strike="noStrike">
                        <a:solidFill>
                          <a:srgbClr val="000000"/>
                        </a:solidFill>
                        <a:effectLst/>
                        <a:latin typeface="Calibri" panose="020F0502020204030204" pitchFamily="34" charset="0"/>
                      </a:endParaRPr>
                    </a:p>
                  </a:txBody>
                  <a:tcPr marL="4004" marR="4004" marT="4004" marB="0" anchor="b"/>
                </a:tc>
                <a:tc>
                  <a:txBody>
                    <a:bodyPr/>
                    <a:lstStyle/>
                    <a:p>
                      <a:pPr algn="l" fontAlgn="b"/>
                      <a:r>
                        <a:rPr lang="fr-FR" sz="1050" u="none" strike="noStrike" dirty="0">
                          <a:effectLst/>
                        </a:rPr>
                        <a:t>LABORATOIRE</a:t>
                      </a:r>
                      <a:endParaRPr lang="fr-FR" sz="1050" b="0" i="0" u="none" strike="noStrike" dirty="0">
                        <a:solidFill>
                          <a:srgbClr val="000000"/>
                        </a:solidFill>
                        <a:effectLst/>
                        <a:latin typeface="Calibri" panose="020F0502020204030204" pitchFamily="34" charset="0"/>
                      </a:endParaRPr>
                    </a:p>
                  </a:txBody>
                  <a:tcPr marL="4004" marR="4004" marT="4004" marB="0" anchor="b"/>
                </a:tc>
                <a:tc>
                  <a:txBody>
                    <a:bodyPr/>
                    <a:lstStyle/>
                    <a:p>
                      <a:pPr algn="l" fontAlgn="b"/>
                      <a:r>
                        <a:rPr lang="fr-FR" sz="1050" u="none" strike="noStrike">
                          <a:effectLst/>
                        </a:rPr>
                        <a:t>ESPECE</a:t>
                      </a:r>
                      <a:endParaRPr lang="fr-FR" sz="1050" b="0" i="0" u="none" strike="noStrike">
                        <a:solidFill>
                          <a:srgbClr val="000000"/>
                        </a:solidFill>
                        <a:effectLst/>
                        <a:latin typeface="Calibri" panose="020F0502020204030204" pitchFamily="34" charset="0"/>
                      </a:endParaRPr>
                    </a:p>
                  </a:txBody>
                  <a:tcPr marL="4004" marR="4004" marT="4004" marB="0" anchor="b"/>
                </a:tc>
                <a:tc>
                  <a:txBody>
                    <a:bodyPr/>
                    <a:lstStyle/>
                    <a:p>
                      <a:pPr algn="l" fontAlgn="b"/>
                      <a:r>
                        <a:rPr lang="fr-FR" sz="1050" u="none" strike="noStrike">
                          <a:effectLst/>
                        </a:rPr>
                        <a:t>DATE_ABATTAGE</a:t>
                      </a:r>
                      <a:endParaRPr lang="fr-FR" sz="1050" b="0" i="0" u="none" strike="noStrike">
                        <a:solidFill>
                          <a:srgbClr val="000000"/>
                        </a:solidFill>
                        <a:effectLst/>
                        <a:latin typeface="Calibri" panose="020F0502020204030204" pitchFamily="34" charset="0"/>
                      </a:endParaRPr>
                    </a:p>
                  </a:txBody>
                  <a:tcPr marL="4004" marR="4004" marT="4004" marB="0" anchor="b"/>
                </a:tc>
                <a:tc>
                  <a:txBody>
                    <a:bodyPr/>
                    <a:lstStyle/>
                    <a:p>
                      <a:pPr algn="l" fontAlgn="b"/>
                      <a:r>
                        <a:rPr lang="fr-FR" sz="1050" u="none" strike="noStrike" dirty="0">
                          <a:effectLst/>
                        </a:rPr>
                        <a:t>IDENTIFIANT_LOT</a:t>
                      </a:r>
                      <a:endParaRPr lang="fr-FR" sz="1050" b="0" i="0" u="none" strike="noStrike" dirty="0">
                        <a:solidFill>
                          <a:srgbClr val="000000"/>
                        </a:solidFill>
                        <a:effectLst/>
                        <a:latin typeface="Calibri" panose="020F0502020204030204" pitchFamily="34" charset="0"/>
                      </a:endParaRPr>
                    </a:p>
                  </a:txBody>
                  <a:tcPr marL="4004" marR="4004" marT="4004" marB="0" anchor="b"/>
                </a:tc>
                <a:tc>
                  <a:txBody>
                    <a:bodyPr/>
                    <a:lstStyle/>
                    <a:p>
                      <a:pPr algn="l" fontAlgn="b"/>
                      <a:r>
                        <a:rPr lang="fr-FR" sz="1050" u="none" strike="noStrike" dirty="0">
                          <a:effectLst/>
                        </a:rPr>
                        <a:t>MATRICE</a:t>
                      </a:r>
                      <a:endParaRPr lang="fr-FR" sz="1050" b="0" i="0" u="none" strike="noStrike" dirty="0">
                        <a:solidFill>
                          <a:srgbClr val="000000"/>
                        </a:solidFill>
                        <a:effectLst/>
                        <a:latin typeface="Calibri" panose="020F0502020204030204" pitchFamily="34" charset="0"/>
                      </a:endParaRPr>
                    </a:p>
                  </a:txBody>
                  <a:tcPr marL="4004" marR="4004" marT="4004" marB="0" anchor="b"/>
                </a:tc>
                <a:tc>
                  <a:txBody>
                    <a:bodyPr/>
                    <a:lstStyle/>
                    <a:p>
                      <a:pPr algn="l" fontAlgn="b"/>
                      <a:r>
                        <a:rPr lang="fr-FR" sz="1050" u="none" strike="noStrike">
                          <a:effectLst/>
                        </a:rPr>
                        <a:t>GERME</a:t>
                      </a:r>
                      <a:endParaRPr lang="fr-FR" sz="1050" b="0" i="0" u="none" strike="noStrike">
                        <a:solidFill>
                          <a:srgbClr val="000000"/>
                        </a:solidFill>
                        <a:effectLst/>
                        <a:latin typeface="Calibri" panose="020F0502020204030204" pitchFamily="34" charset="0"/>
                      </a:endParaRPr>
                    </a:p>
                  </a:txBody>
                  <a:tcPr marL="4004" marR="4004" marT="4004" marB="0" anchor="b"/>
                </a:tc>
                <a:tc>
                  <a:txBody>
                    <a:bodyPr/>
                    <a:lstStyle/>
                    <a:p>
                      <a:pPr algn="l" fontAlgn="b"/>
                      <a:r>
                        <a:rPr lang="fr-FR" sz="1050" u="none" strike="noStrike">
                          <a:effectLst/>
                        </a:rPr>
                        <a:t>PRESENCE</a:t>
                      </a:r>
                      <a:endParaRPr lang="fr-FR" sz="1050" b="0" i="0" u="none" strike="noStrike">
                        <a:solidFill>
                          <a:srgbClr val="000000"/>
                        </a:solidFill>
                        <a:effectLst/>
                        <a:latin typeface="Calibri" panose="020F0502020204030204" pitchFamily="34" charset="0"/>
                      </a:endParaRPr>
                    </a:p>
                  </a:txBody>
                  <a:tcPr marL="4004" marR="4004" marT="4004" marB="0" anchor="b"/>
                </a:tc>
                <a:tc>
                  <a:txBody>
                    <a:bodyPr/>
                    <a:lstStyle/>
                    <a:p>
                      <a:pPr algn="l" fontAlgn="b"/>
                      <a:r>
                        <a:rPr lang="fr-FR" sz="1050" u="none" strike="noStrike">
                          <a:effectLst/>
                        </a:rPr>
                        <a:t>DENOMBREMENT_CAMPYLOBACTER</a:t>
                      </a:r>
                      <a:endParaRPr lang="fr-FR" sz="1050" b="0" i="0" u="none" strike="noStrike">
                        <a:solidFill>
                          <a:srgbClr val="000000"/>
                        </a:solidFill>
                        <a:effectLst/>
                        <a:latin typeface="Calibri" panose="020F0502020204030204" pitchFamily="34" charset="0"/>
                      </a:endParaRPr>
                    </a:p>
                  </a:txBody>
                  <a:tcPr marL="4004" marR="4004" marT="4004" marB="0" anchor="b"/>
                </a:tc>
                <a:tc>
                  <a:txBody>
                    <a:bodyPr/>
                    <a:lstStyle/>
                    <a:p>
                      <a:pPr algn="l" fontAlgn="b"/>
                      <a:r>
                        <a:rPr lang="fr-FR" sz="1050" u="none" strike="noStrike" dirty="0">
                          <a:effectLst/>
                        </a:rPr>
                        <a:t>DENOMBREMENT</a:t>
                      </a:r>
                      <a:endParaRPr lang="fr-FR" sz="1050" b="0" i="0" u="none" strike="noStrike" dirty="0">
                        <a:solidFill>
                          <a:srgbClr val="000000"/>
                        </a:solidFill>
                        <a:effectLst/>
                        <a:latin typeface="Calibri" panose="020F0502020204030204" pitchFamily="34" charset="0"/>
                      </a:endParaRPr>
                    </a:p>
                  </a:txBody>
                  <a:tcPr marL="4004" marR="4004" marT="4004" marB="0" anchor="b"/>
                </a:tc>
                <a:tc>
                  <a:txBody>
                    <a:bodyPr/>
                    <a:lstStyle/>
                    <a:p>
                      <a:pPr algn="l" fontAlgn="b"/>
                      <a:r>
                        <a:rPr lang="fr-FR" sz="1050" u="none" strike="noStrike" dirty="0">
                          <a:effectLst/>
                        </a:rPr>
                        <a:t>SEROTYPE_SALMONELLE</a:t>
                      </a:r>
                      <a:endParaRPr lang="fr-FR" sz="1050" b="0" i="0" u="none" strike="noStrike" dirty="0">
                        <a:solidFill>
                          <a:srgbClr val="000000"/>
                        </a:solidFill>
                        <a:effectLst/>
                        <a:latin typeface="Calibri" panose="020F0502020204030204" pitchFamily="34" charset="0"/>
                      </a:endParaRPr>
                    </a:p>
                  </a:txBody>
                  <a:tcPr marL="4004" marR="4004" marT="4004" marB="0" anchor="b"/>
                </a:tc>
                <a:tc>
                  <a:txBody>
                    <a:bodyPr/>
                    <a:lstStyle/>
                    <a:p>
                      <a:pPr algn="l" fontAlgn="b"/>
                      <a:r>
                        <a:rPr lang="fr-FR" sz="1050" u="none" strike="noStrike">
                          <a:effectLst/>
                        </a:rPr>
                        <a:t>MODE_ELEVAGE</a:t>
                      </a:r>
                      <a:endParaRPr lang="fr-FR" sz="1050" b="0" i="0" u="none" strike="noStrike">
                        <a:solidFill>
                          <a:srgbClr val="000000"/>
                        </a:solidFill>
                        <a:effectLst/>
                        <a:latin typeface="Calibri" panose="020F0502020204030204" pitchFamily="34" charset="0"/>
                      </a:endParaRPr>
                    </a:p>
                  </a:txBody>
                  <a:tcPr marL="4004" marR="4004" marT="4004" marB="0" anchor="b"/>
                </a:tc>
                <a:tc>
                  <a:txBody>
                    <a:bodyPr/>
                    <a:lstStyle/>
                    <a:p>
                      <a:pPr algn="l" fontAlgn="b"/>
                      <a:r>
                        <a:rPr lang="fr-FR" sz="1050" u="none" strike="noStrike" dirty="0">
                          <a:effectLst/>
                        </a:rPr>
                        <a:t>ETAPE_PRELEVEMENT</a:t>
                      </a:r>
                      <a:endParaRPr lang="fr-FR" sz="1050" b="0" i="0" u="none" strike="noStrike" dirty="0">
                        <a:solidFill>
                          <a:srgbClr val="000000"/>
                        </a:solidFill>
                        <a:effectLst/>
                        <a:latin typeface="Calibri" panose="020F0502020204030204" pitchFamily="34" charset="0"/>
                      </a:endParaRPr>
                    </a:p>
                  </a:txBody>
                  <a:tcPr marL="4004" marR="4004" marT="4004" marB="0" anchor="b"/>
                </a:tc>
                <a:tc>
                  <a:txBody>
                    <a:bodyPr/>
                    <a:lstStyle/>
                    <a:p>
                      <a:pPr algn="l" fontAlgn="b"/>
                      <a:r>
                        <a:rPr lang="fr-FR" sz="1050" u="none" strike="noStrike" dirty="0">
                          <a:effectLst/>
                        </a:rPr>
                        <a:t>LIGNE_ABATTAGE</a:t>
                      </a:r>
                      <a:endParaRPr lang="fr-FR" sz="1050" b="0" i="0" u="none" strike="noStrike" dirty="0">
                        <a:solidFill>
                          <a:srgbClr val="000000"/>
                        </a:solidFill>
                        <a:effectLst/>
                        <a:latin typeface="Calibri" panose="020F0502020204030204" pitchFamily="34" charset="0"/>
                      </a:endParaRPr>
                    </a:p>
                  </a:txBody>
                  <a:tcPr marL="4004" marR="4004" marT="4004" marB="0" anchor="b"/>
                </a:tc>
                <a:extLst>
                  <a:ext uri="{0D108BD9-81ED-4DB2-BD59-A6C34878D82A}">
                    <a16:rowId xmlns:a16="http://schemas.microsoft.com/office/drawing/2014/main" val="617477358"/>
                  </a:ext>
                </a:extLst>
              </a:tr>
              <a:tr h="367634">
                <a:tc>
                  <a:txBody>
                    <a:bodyPr/>
                    <a:lstStyle/>
                    <a:p>
                      <a:pPr algn="l" fontAlgn="b"/>
                      <a:r>
                        <a:rPr lang="fr-FR" sz="1050" u="none" strike="noStrike">
                          <a:effectLst/>
                        </a:rPr>
                        <a:t>FR 00.000.000 CE</a:t>
                      </a:r>
                      <a:endParaRPr lang="fr-FR" sz="1050" b="0" i="0" u="none" strike="noStrike">
                        <a:solidFill>
                          <a:srgbClr val="000000"/>
                        </a:solidFill>
                        <a:effectLst/>
                        <a:latin typeface="Calibri" panose="020F0502020204030204" pitchFamily="34" charset="0"/>
                      </a:endParaRPr>
                    </a:p>
                  </a:txBody>
                  <a:tcPr marL="4004" marR="4004" marT="4004" marB="0" anchor="b"/>
                </a:tc>
                <a:tc>
                  <a:txBody>
                    <a:bodyPr/>
                    <a:lstStyle/>
                    <a:p>
                      <a:pPr algn="l" fontAlgn="b"/>
                      <a:r>
                        <a:rPr lang="fr-FR" sz="1050" u="none" strike="noStrike">
                          <a:effectLst/>
                        </a:rPr>
                        <a:t>NOM LABORATOIRE</a:t>
                      </a:r>
                      <a:endParaRPr lang="fr-FR" sz="1050" b="0" i="0" u="none" strike="noStrike">
                        <a:solidFill>
                          <a:srgbClr val="000000"/>
                        </a:solidFill>
                        <a:effectLst/>
                        <a:latin typeface="Calibri" panose="020F0502020204030204" pitchFamily="34" charset="0"/>
                      </a:endParaRPr>
                    </a:p>
                  </a:txBody>
                  <a:tcPr marL="4004" marR="4004" marT="4004" marB="0" anchor="b"/>
                </a:tc>
                <a:tc>
                  <a:txBody>
                    <a:bodyPr/>
                    <a:lstStyle/>
                    <a:p>
                      <a:pPr algn="l" fontAlgn="b"/>
                      <a:r>
                        <a:rPr lang="fr-FR" sz="1050" u="none" strike="noStrike">
                          <a:effectLst/>
                        </a:rPr>
                        <a:t>POULET</a:t>
                      </a:r>
                      <a:endParaRPr lang="fr-FR" sz="1050" b="0" i="0" u="none" strike="noStrike">
                        <a:solidFill>
                          <a:srgbClr val="000000"/>
                        </a:solidFill>
                        <a:effectLst/>
                        <a:latin typeface="Calibri" panose="020F0502020204030204" pitchFamily="34" charset="0"/>
                      </a:endParaRPr>
                    </a:p>
                  </a:txBody>
                  <a:tcPr marL="4004" marR="4004" marT="4004" marB="0" anchor="b"/>
                </a:tc>
                <a:tc>
                  <a:txBody>
                    <a:bodyPr/>
                    <a:lstStyle/>
                    <a:p>
                      <a:pPr algn="l" fontAlgn="b"/>
                      <a:r>
                        <a:rPr lang="fr-FR" sz="1050" u="none" strike="noStrike">
                          <a:effectLst/>
                        </a:rPr>
                        <a:t>01/01/2019</a:t>
                      </a:r>
                      <a:endParaRPr lang="fr-FR" sz="1050" b="0" i="0" u="none" strike="noStrike">
                        <a:solidFill>
                          <a:srgbClr val="000000"/>
                        </a:solidFill>
                        <a:effectLst/>
                        <a:latin typeface="Calibri" panose="020F0502020204030204" pitchFamily="34" charset="0"/>
                      </a:endParaRPr>
                    </a:p>
                  </a:txBody>
                  <a:tcPr marL="4004" marR="4004" marT="4004" marB="0" anchor="b"/>
                </a:tc>
                <a:tc>
                  <a:txBody>
                    <a:bodyPr/>
                    <a:lstStyle/>
                    <a:p>
                      <a:pPr algn="l" fontAlgn="b"/>
                      <a:r>
                        <a:rPr lang="fr-FR" sz="1050" u="none" strike="noStrike">
                          <a:effectLst/>
                        </a:rPr>
                        <a:t>123456</a:t>
                      </a:r>
                      <a:endParaRPr lang="fr-FR" sz="1050" b="0" i="0" u="none" strike="noStrike">
                        <a:solidFill>
                          <a:srgbClr val="000000"/>
                        </a:solidFill>
                        <a:effectLst/>
                        <a:latin typeface="Calibri" panose="020F0502020204030204" pitchFamily="34" charset="0"/>
                      </a:endParaRPr>
                    </a:p>
                  </a:txBody>
                  <a:tcPr marL="4004" marR="4004" marT="4004" marB="0" anchor="b"/>
                </a:tc>
                <a:tc>
                  <a:txBody>
                    <a:bodyPr/>
                    <a:lstStyle/>
                    <a:p>
                      <a:pPr algn="l" fontAlgn="b"/>
                      <a:r>
                        <a:rPr lang="fr-FR" sz="1050" u="none" strike="noStrike">
                          <a:effectLst/>
                        </a:rPr>
                        <a:t>PEAU DE COU</a:t>
                      </a:r>
                      <a:endParaRPr lang="fr-FR" sz="1050" b="0" i="0" u="none" strike="noStrike">
                        <a:solidFill>
                          <a:srgbClr val="000000"/>
                        </a:solidFill>
                        <a:effectLst/>
                        <a:latin typeface="Calibri" panose="020F0502020204030204" pitchFamily="34" charset="0"/>
                      </a:endParaRPr>
                    </a:p>
                  </a:txBody>
                  <a:tcPr marL="4004" marR="4004" marT="4004" marB="0" anchor="b"/>
                </a:tc>
                <a:tc>
                  <a:txBody>
                    <a:bodyPr/>
                    <a:lstStyle/>
                    <a:p>
                      <a:pPr algn="l" fontAlgn="b"/>
                      <a:r>
                        <a:rPr lang="fr-FR" sz="1050" u="none" strike="noStrike">
                          <a:effectLst/>
                        </a:rPr>
                        <a:t>SALMONELLE</a:t>
                      </a:r>
                      <a:endParaRPr lang="fr-FR" sz="1050" b="0" i="0" u="none" strike="noStrike">
                        <a:solidFill>
                          <a:srgbClr val="000000"/>
                        </a:solidFill>
                        <a:effectLst/>
                        <a:latin typeface="Calibri" panose="020F0502020204030204" pitchFamily="34" charset="0"/>
                      </a:endParaRPr>
                    </a:p>
                  </a:txBody>
                  <a:tcPr marL="4004" marR="4004" marT="4004" marB="0" anchor="b"/>
                </a:tc>
                <a:tc>
                  <a:txBody>
                    <a:bodyPr/>
                    <a:lstStyle/>
                    <a:p>
                      <a:pPr algn="l" fontAlgn="b"/>
                      <a:r>
                        <a:rPr lang="fr-FR" sz="1050" u="none" strike="noStrike">
                          <a:effectLst/>
                        </a:rPr>
                        <a:t>OUI</a:t>
                      </a:r>
                      <a:endParaRPr lang="fr-FR" sz="1050" b="0" i="0" u="none" strike="noStrike">
                        <a:solidFill>
                          <a:srgbClr val="000000"/>
                        </a:solidFill>
                        <a:effectLst/>
                        <a:latin typeface="Calibri" panose="020F0502020204030204" pitchFamily="34" charset="0"/>
                      </a:endParaRPr>
                    </a:p>
                  </a:txBody>
                  <a:tcPr marL="4004" marR="4004" marT="4004" marB="0" anchor="b"/>
                </a:tc>
                <a:tc>
                  <a:txBody>
                    <a:bodyPr/>
                    <a:lstStyle/>
                    <a:p>
                      <a:pPr algn="l" fontAlgn="b"/>
                      <a:r>
                        <a:rPr lang="fr-FR" sz="1050" u="none" strike="noStrike">
                          <a:effectLst/>
                        </a:rPr>
                        <a:t>SANS OBJET</a:t>
                      </a:r>
                      <a:endParaRPr lang="fr-FR" sz="1050" b="0" i="0" u="none" strike="noStrike">
                        <a:solidFill>
                          <a:srgbClr val="000000"/>
                        </a:solidFill>
                        <a:effectLst/>
                        <a:latin typeface="Calibri" panose="020F0502020204030204" pitchFamily="34" charset="0"/>
                      </a:endParaRPr>
                    </a:p>
                  </a:txBody>
                  <a:tcPr marL="4004" marR="4004" marT="4004" marB="0" anchor="b"/>
                </a:tc>
                <a:tc>
                  <a:txBody>
                    <a:bodyPr/>
                    <a:lstStyle/>
                    <a:p>
                      <a:pPr algn="l" fontAlgn="b"/>
                      <a:r>
                        <a:rPr lang="fr-FR" sz="1050" u="none" strike="noStrike">
                          <a:effectLst/>
                        </a:rPr>
                        <a:t>SANS OBJET</a:t>
                      </a:r>
                      <a:endParaRPr lang="fr-FR" sz="1050" b="0" i="0" u="none" strike="noStrike">
                        <a:solidFill>
                          <a:srgbClr val="000000"/>
                        </a:solidFill>
                        <a:effectLst/>
                        <a:latin typeface="Calibri" panose="020F0502020204030204" pitchFamily="34" charset="0"/>
                      </a:endParaRPr>
                    </a:p>
                  </a:txBody>
                  <a:tcPr marL="4004" marR="4004" marT="4004" marB="0" anchor="b"/>
                </a:tc>
                <a:tc>
                  <a:txBody>
                    <a:bodyPr/>
                    <a:lstStyle/>
                    <a:p>
                      <a:pPr algn="l" fontAlgn="b"/>
                      <a:r>
                        <a:rPr lang="fr-FR" sz="1050" u="none" strike="noStrike">
                          <a:effectLst/>
                        </a:rPr>
                        <a:t>ENTERITIDIS</a:t>
                      </a:r>
                      <a:endParaRPr lang="fr-FR" sz="1050" b="0" i="0" u="none" strike="noStrike">
                        <a:solidFill>
                          <a:srgbClr val="000000"/>
                        </a:solidFill>
                        <a:effectLst/>
                        <a:latin typeface="Calibri" panose="020F0502020204030204" pitchFamily="34" charset="0"/>
                      </a:endParaRPr>
                    </a:p>
                  </a:txBody>
                  <a:tcPr marL="4004" marR="4004" marT="4004" marB="0" anchor="b"/>
                </a:tc>
                <a:tc>
                  <a:txBody>
                    <a:bodyPr/>
                    <a:lstStyle/>
                    <a:p>
                      <a:pPr algn="l" fontAlgn="b"/>
                      <a:r>
                        <a:rPr lang="fr-FR" sz="1050" u="none" strike="noStrike">
                          <a:effectLst/>
                        </a:rPr>
                        <a:t>CLAUSTRATION</a:t>
                      </a:r>
                      <a:endParaRPr lang="fr-FR" sz="1050" b="0" i="0" u="none" strike="noStrike">
                        <a:solidFill>
                          <a:srgbClr val="000000"/>
                        </a:solidFill>
                        <a:effectLst/>
                        <a:latin typeface="Calibri" panose="020F0502020204030204" pitchFamily="34" charset="0"/>
                      </a:endParaRPr>
                    </a:p>
                  </a:txBody>
                  <a:tcPr marL="4004" marR="4004" marT="4004" marB="0" anchor="b"/>
                </a:tc>
                <a:tc>
                  <a:txBody>
                    <a:bodyPr/>
                    <a:lstStyle/>
                    <a:p>
                      <a:pPr algn="l" fontAlgn="b"/>
                      <a:r>
                        <a:rPr lang="fr-FR" sz="1050" u="none" strike="noStrike">
                          <a:effectLst/>
                        </a:rPr>
                        <a:t>AVANT RESSUAGE</a:t>
                      </a:r>
                      <a:endParaRPr lang="fr-FR" sz="1050" b="0" i="0" u="none" strike="noStrike">
                        <a:solidFill>
                          <a:srgbClr val="000000"/>
                        </a:solidFill>
                        <a:effectLst/>
                        <a:latin typeface="Calibri" panose="020F0502020204030204" pitchFamily="34" charset="0"/>
                      </a:endParaRPr>
                    </a:p>
                  </a:txBody>
                  <a:tcPr marL="4004" marR="4004" marT="4004" marB="0" anchor="b"/>
                </a:tc>
                <a:tc>
                  <a:txBody>
                    <a:bodyPr/>
                    <a:lstStyle/>
                    <a:p>
                      <a:pPr algn="l" fontAlgn="b"/>
                      <a:r>
                        <a:rPr lang="fr-FR" sz="1050" u="none" strike="noStrike" dirty="0">
                          <a:effectLst/>
                        </a:rPr>
                        <a:t>LIGNE 1</a:t>
                      </a:r>
                      <a:endParaRPr lang="fr-FR" sz="1050" b="0" i="0" u="none" strike="noStrike" dirty="0">
                        <a:solidFill>
                          <a:srgbClr val="000000"/>
                        </a:solidFill>
                        <a:effectLst/>
                        <a:latin typeface="Calibri" panose="020F0502020204030204" pitchFamily="34" charset="0"/>
                      </a:endParaRPr>
                    </a:p>
                  </a:txBody>
                  <a:tcPr marL="4004" marR="4004" marT="4004" marB="0" anchor="b"/>
                </a:tc>
                <a:extLst>
                  <a:ext uri="{0D108BD9-81ED-4DB2-BD59-A6C34878D82A}">
                    <a16:rowId xmlns:a16="http://schemas.microsoft.com/office/drawing/2014/main" val="1961295583"/>
                  </a:ext>
                </a:extLst>
              </a:tr>
            </a:tbl>
          </a:graphicData>
        </a:graphic>
      </p:graphicFrame>
      <p:sp>
        <p:nvSpPr>
          <p:cNvPr id="5" name="Espace réservé du contenu 2">
            <a:extLst>
              <a:ext uri="{FF2B5EF4-FFF2-40B4-BE49-F238E27FC236}">
                <a16:creationId xmlns:a16="http://schemas.microsoft.com/office/drawing/2014/main" id="{21FC56D4-8BCC-41BB-A0B4-E2C807A57812}"/>
              </a:ext>
            </a:extLst>
          </p:cNvPr>
          <p:cNvSpPr txBox="1">
            <a:spLocks/>
          </p:cNvSpPr>
          <p:nvPr/>
        </p:nvSpPr>
        <p:spPr>
          <a:xfrm>
            <a:off x="677334" y="1601926"/>
            <a:ext cx="8596668" cy="1498601"/>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fr-FR" b="1" dirty="0"/>
              <a:t>Voici un modèle de transmission des données pour un échantillon : </a:t>
            </a:r>
          </a:p>
          <a:p>
            <a:pPr lvl="1"/>
            <a:r>
              <a:rPr lang="fr-FR" dirty="0"/>
              <a:t>Toutes les colonnes sont présentes</a:t>
            </a:r>
          </a:p>
          <a:p>
            <a:pPr lvl="1"/>
            <a:r>
              <a:rPr lang="fr-FR" dirty="0"/>
              <a:t>Les valeurs attendues sont conformes au format donné dans la présentation des données</a:t>
            </a:r>
          </a:p>
          <a:p>
            <a:pPr marL="457200" lvl="1" indent="0">
              <a:buNone/>
            </a:pPr>
            <a:endParaRPr lang="fr-FR" dirty="0"/>
          </a:p>
        </p:txBody>
      </p:sp>
      <p:grpSp>
        <p:nvGrpSpPr>
          <p:cNvPr id="10" name="Groupe 9">
            <a:extLst>
              <a:ext uri="{FF2B5EF4-FFF2-40B4-BE49-F238E27FC236}">
                <a16:creationId xmlns:a16="http://schemas.microsoft.com/office/drawing/2014/main" id="{F44CA1BC-D9F2-48D3-9111-47B3E49ED3CE}"/>
              </a:ext>
            </a:extLst>
          </p:cNvPr>
          <p:cNvGrpSpPr/>
          <p:nvPr/>
        </p:nvGrpSpPr>
        <p:grpSpPr>
          <a:xfrm>
            <a:off x="300205" y="4637308"/>
            <a:ext cx="1173488" cy="1348059"/>
            <a:chOff x="300205" y="4637308"/>
            <a:chExt cx="1173488" cy="1348059"/>
          </a:xfrm>
        </p:grpSpPr>
        <p:cxnSp>
          <p:nvCxnSpPr>
            <p:cNvPr id="8" name="Connecteur droit avec flèche 7">
              <a:extLst>
                <a:ext uri="{FF2B5EF4-FFF2-40B4-BE49-F238E27FC236}">
                  <a16:creationId xmlns:a16="http://schemas.microsoft.com/office/drawing/2014/main" id="{761B1292-FD06-46D9-9233-81C6FA997862}"/>
                </a:ext>
              </a:extLst>
            </p:cNvPr>
            <p:cNvCxnSpPr/>
            <p:nvPr/>
          </p:nvCxnSpPr>
          <p:spPr>
            <a:xfrm>
              <a:off x="523783" y="4637308"/>
              <a:ext cx="153551" cy="61876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9" name="ZoneTexte 8">
              <a:extLst>
                <a:ext uri="{FF2B5EF4-FFF2-40B4-BE49-F238E27FC236}">
                  <a16:creationId xmlns:a16="http://schemas.microsoft.com/office/drawing/2014/main" id="{13D0CDA0-16E3-40DB-AF4D-633F3C97F348}"/>
                </a:ext>
              </a:extLst>
            </p:cNvPr>
            <p:cNvSpPr txBox="1"/>
            <p:nvPr/>
          </p:nvSpPr>
          <p:spPr>
            <a:xfrm>
              <a:off x="300205" y="5246703"/>
              <a:ext cx="1173488" cy="738664"/>
            </a:xfrm>
            <a:prstGeom prst="rect">
              <a:avLst/>
            </a:prstGeom>
            <a:noFill/>
          </p:spPr>
          <p:txBody>
            <a:bodyPr wrap="square" rtlCol="0">
              <a:spAutoFit/>
            </a:bodyPr>
            <a:lstStyle/>
            <a:p>
              <a:r>
                <a:rPr lang="fr-FR" sz="1400" dirty="0"/>
                <a:t>Permet d’identifier l’abattoir</a:t>
              </a:r>
            </a:p>
          </p:txBody>
        </p:sp>
      </p:grpSp>
      <p:grpSp>
        <p:nvGrpSpPr>
          <p:cNvPr id="16" name="Groupe 15">
            <a:extLst>
              <a:ext uri="{FF2B5EF4-FFF2-40B4-BE49-F238E27FC236}">
                <a16:creationId xmlns:a16="http://schemas.microsoft.com/office/drawing/2014/main" id="{5F1772C4-233B-4D98-88D4-15BE36F521ED}"/>
              </a:ext>
            </a:extLst>
          </p:cNvPr>
          <p:cNvGrpSpPr/>
          <p:nvPr/>
        </p:nvGrpSpPr>
        <p:grpSpPr>
          <a:xfrm>
            <a:off x="3546551" y="4637308"/>
            <a:ext cx="1873344" cy="1375185"/>
            <a:chOff x="3546551" y="4637308"/>
            <a:chExt cx="1873344" cy="1375185"/>
          </a:xfrm>
        </p:grpSpPr>
        <p:grpSp>
          <p:nvGrpSpPr>
            <p:cNvPr id="11" name="Groupe 10">
              <a:extLst>
                <a:ext uri="{FF2B5EF4-FFF2-40B4-BE49-F238E27FC236}">
                  <a16:creationId xmlns:a16="http://schemas.microsoft.com/office/drawing/2014/main" id="{0A33F36A-280D-42CE-8DBD-288F4744388F}"/>
                </a:ext>
              </a:extLst>
            </p:cNvPr>
            <p:cNvGrpSpPr/>
            <p:nvPr/>
          </p:nvGrpSpPr>
          <p:grpSpPr>
            <a:xfrm>
              <a:off x="3546551" y="4637308"/>
              <a:ext cx="1873344" cy="1375185"/>
              <a:chOff x="153801" y="4637308"/>
              <a:chExt cx="1873344" cy="1375185"/>
            </a:xfrm>
          </p:grpSpPr>
          <p:cxnSp>
            <p:nvCxnSpPr>
              <p:cNvPr id="12" name="Connecteur droit avec flèche 11">
                <a:extLst>
                  <a:ext uri="{FF2B5EF4-FFF2-40B4-BE49-F238E27FC236}">
                    <a16:creationId xmlns:a16="http://schemas.microsoft.com/office/drawing/2014/main" id="{65E2F566-D857-4C08-83AB-DE63B9B7C7A6}"/>
                  </a:ext>
                </a:extLst>
              </p:cNvPr>
              <p:cNvCxnSpPr/>
              <p:nvPr/>
            </p:nvCxnSpPr>
            <p:spPr>
              <a:xfrm>
                <a:off x="523783" y="4637308"/>
                <a:ext cx="153551" cy="61876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3" name="ZoneTexte 12">
                <a:extLst>
                  <a:ext uri="{FF2B5EF4-FFF2-40B4-BE49-F238E27FC236}">
                    <a16:creationId xmlns:a16="http://schemas.microsoft.com/office/drawing/2014/main" id="{31386CB6-08DF-49D1-BB1F-65B3733BF834}"/>
                  </a:ext>
                </a:extLst>
              </p:cNvPr>
              <p:cNvSpPr txBox="1"/>
              <p:nvPr/>
            </p:nvSpPr>
            <p:spPr>
              <a:xfrm>
                <a:off x="153801" y="5273829"/>
                <a:ext cx="1873344" cy="738664"/>
              </a:xfrm>
              <a:prstGeom prst="rect">
                <a:avLst/>
              </a:prstGeom>
              <a:noFill/>
            </p:spPr>
            <p:txBody>
              <a:bodyPr wrap="square" rtlCol="0">
                <a:spAutoFit/>
              </a:bodyPr>
              <a:lstStyle/>
              <a:p>
                <a:r>
                  <a:rPr lang="fr-FR" sz="1400" dirty="0"/>
                  <a:t>Prélèvement sur peau de cou – analyse salmonelle</a:t>
                </a:r>
              </a:p>
            </p:txBody>
          </p:sp>
        </p:grpSp>
        <p:cxnSp>
          <p:nvCxnSpPr>
            <p:cNvPr id="14" name="Connecteur droit avec flèche 13">
              <a:extLst>
                <a:ext uri="{FF2B5EF4-FFF2-40B4-BE49-F238E27FC236}">
                  <a16:creationId xmlns:a16="http://schemas.microsoft.com/office/drawing/2014/main" id="{13DCF208-9B8D-47DB-B63B-F6A65A1DF927}"/>
                </a:ext>
              </a:extLst>
            </p:cNvPr>
            <p:cNvCxnSpPr>
              <a:cxnSpLocks/>
            </p:cNvCxnSpPr>
            <p:nvPr/>
          </p:nvCxnSpPr>
          <p:spPr>
            <a:xfrm flipH="1">
              <a:off x="4483223" y="4637308"/>
              <a:ext cx="181417" cy="61876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pSp>
      <p:grpSp>
        <p:nvGrpSpPr>
          <p:cNvPr id="18" name="Groupe 17">
            <a:extLst>
              <a:ext uri="{FF2B5EF4-FFF2-40B4-BE49-F238E27FC236}">
                <a16:creationId xmlns:a16="http://schemas.microsoft.com/office/drawing/2014/main" id="{A873FFB0-2A7C-4D85-9C57-011F3ADE6DE7}"/>
              </a:ext>
            </a:extLst>
          </p:cNvPr>
          <p:cNvGrpSpPr/>
          <p:nvPr/>
        </p:nvGrpSpPr>
        <p:grpSpPr>
          <a:xfrm>
            <a:off x="5246290" y="4637308"/>
            <a:ext cx="1173488" cy="1348059"/>
            <a:chOff x="300205" y="4637308"/>
            <a:chExt cx="1173488" cy="1348059"/>
          </a:xfrm>
        </p:grpSpPr>
        <p:cxnSp>
          <p:nvCxnSpPr>
            <p:cNvPr id="19" name="Connecteur droit avec flèche 18">
              <a:extLst>
                <a:ext uri="{FF2B5EF4-FFF2-40B4-BE49-F238E27FC236}">
                  <a16:creationId xmlns:a16="http://schemas.microsoft.com/office/drawing/2014/main" id="{84C974C8-E142-4A9D-8BF1-8C06F2010B3B}"/>
                </a:ext>
              </a:extLst>
            </p:cNvPr>
            <p:cNvCxnSpPr/>
            <p:nvPr/>
          </p:nvCxnSpPr>
          <p:spPr>
            <a:xfrm>
              <a:off x="523783" y="4637308"/>
              <a:ext cx="153551" cy="61876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0" name="ZoneTexte 19">
              <a:extLst>
                <a:ext uri="{FF2B5EF4-FFF2-40B4-BE49-F238E27FC236}">
                  <a16:creationId xmlns:a16="http://schemas.microsoft.com/office/drawing/2014/main" id="{52253B57-BC82-4CCE-81DA-1C56BEBCD6D5}"/>
                </a:ext>
              </a:extLst>
            </p:cNvPr>
            <p:cNvSpPr txBox="1"/>
            <p:nvPr/>
          </p:nvSpPr>
          <p:spPr>
            <a:xfrm>
              <a:off x="300205" y="5246703"/>
              <a:ext cx="1173488" cy="738664"/>
            </a:xfrm>
            <a:prstGeom prst="rect">
              <a:avLst/>
            </a:prstGeom>
            <a:noFill/>
          </p:spPr>
          <p:txBody>
            <a:bodyPr wrap="square" rtlCol="0">
              <a:spAutoFit/>
            </a:bodyPr>
            <a:lstStyle/>
            <a:p>
              <a:r>
                <a:rPr lang="fr-FR" sz="1400" dirty="0"/>
                <a:t>Échantillon positif : présence</a:t>
              </a:r>
            </a:p>
          </p:txBody>
        </p:sp>
      </p:grpSp>
      <p:grpSp>
        <p:nvGrpSpPr>
          <p:cNvPr id="24" name="Groupe 23">
            <a:extLst>
              <a:ext uri="{FF2B5EF4-FFF2-40B4-BE49-F238E27FC236}">
                <a16:creationId xmlns:a16="http://schemas.microsoft.com/office/drawing/2014/main" id="{6E921158-05E2-409C-AC32-0DC727DBD41E}"/>
              </a:ext>
            </a:extLst>
          </p:cNvPr>
          <p:cNvGrpSpPr/>
          <p:nvPr/>
        </p:nvGrpSpPr>
        <p:grpSpPr>
          <a:xfrm>
            <a:off x="6419778" y="4627937"/>
            <a:ext cx="1873344" cy="1590628"/>
            <a:chOff x="3546551" y="4637308"/>
            <a:chExt cx="1873344" cy="1590628"/>
          </a:xfrm>
        </p:grpSpPr>
        <p:grpSp>
          <p:nvGrpSpPr>
            <p:cNvPr id="25" name="Groupe 24">
              <a:extLst>
                <a:ext uri="{FF2B5EF4-FFF2-40B4-BE49-F238E27FC236}">
                  <a16:creationId xmlns:a16="http://schemas.microsoft.com/office/drawing/2014/main" id="{966E33B8-0D91-49B1-9BB0-626D82990948}"/>
                </a:ext>
              </a:extLst>
            </p:cNvPr>
            <p:cNvGrpSpPr/>
            <p:nvPr/>
          </p:nvGrpSpPr>
          <p:grpSpPr>
            <a:xfrm>
              <a:off x="3546551" y="4637308"/>
              <a:ext cx="1873344" cy="1590628"/>
              <a:chOff x="153801" y="4637308"/>
              <a:chExt cx="1873344" cy="1590628"/>
            </a:xfrm>
          </p:grpSpPr>
          <p:cxnSp>
            <p:nvCxnSpPr>
              <p:cNvPr id="27" name="Connecteur droit avec flèche 26">
                <a:extLst>
                  <a:ext uri="{FF2B5EF4-FFF2-40B4-BE49-F238E27FC236}">
                    <a16:creationId xmlns:a16="http://schemas.microsoft.com/office/drawing/2014/main" id="{2F842794-9D0B-4E06-9C83-081A1A572D21}"/>
                  </a:ext>
                </a:extLst>
              </p:cNvPr>
              <p:cNvCxnSpPr/>
              <p:nvPr/>
            </p:nvCxnSpPr>
            <p:spPr>
              <a:xfrm>
                <a:off x="523783" y="4637308"/>
                <a:ext cx="153551" cy="61876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8" name="ZoneTexte 27">
                <a:extLst>
                  <a:ext uri="{FF2B5EF4-FFF2-40B4-BE49-F238E27FC236}">
                    <a16:creationId xmlns:a16="http://schemas.microsoft.com/office/drawing/2014/main" id="{27FE0843-42DB-4773-AE1B-CFF47FB020F4}"/>
                  </a:ext>
                </a:extLst>
              </p:cNvPr>
              <p:cNvSpPr txBox="1"/>
              <p:nvPr/>
            </p:nvSpPr>
            <p:spPr>
              <a:xfrm>
                <a:off x="153801" y="5273829"/>
                <a:ext cx="1873344" cy="954107"/>
              </a:xfrm>
              <a:prstGeom prst="rect">
                <a:avLst/>
              </a:prstGeom>
              <a:noFill/>
            </p:spPr>
            <p:txBody>
              <a:bodyPr wrap="square" rtlCol="0">
                <a:spAutoFit/>
              </a:bodyPr>
              <a:lstStyle/>
              <a:p>
                <a:r>
                  <a:rPr lang="fr-FR" sz="1400" dirty="0"/>
                  <a:t>Sans objet car il s’agit d’une analyse salmonelle (pas de dénombrement)</a:t>
                </a:r>
              </a:p>
            </p:txBody>
          </p:sp>
        </p:grpSp>
        <p:cxnSp>
          <p:nvCxnSpPr>
            <p:cNvPr id="26" name="Connecteur droit avec flèche 25">
              <a:extLst>
                <a:ext uri="{FF2B5EF4-FFF2-40B4-BE49-F238E27FC236}">
                  <a16:creationId xmlns:a16="http://schemas.microsoft.com/office/drawing/2014/main" id="{8B3A8900-7249-4721-BEF3-49D41E41165F}"/>
                </a:ext>
              </a:extLst>
            </p:cNvPr>
            <p:cNvCxnSpPr>
              <a:cxnSpLocks/>
            </p:cNvCxnSpPr>
            <p:nvPr/>
          </p:nvCxnSpPr>
          <p:spPr>
            <a:xfrm flipH="1">
              <a:off x="4483223" y="4637308"/>
              <a:ext cx="181417" cy="61876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pSp>
      <p:grpSp>
        <p:nvGrpSpPr>
          <p:cNvPr id="29" name="Groupe 28">
            <a:extLst>
              <a:ext uri="{FF2B5EF4-FFF2-40B4-BE49-F238E27FC236}">
                <a16:creationId xmlns:a16="http://schemas.microsoft.com/office/drawing/2014/main" id="{9155266E-6823-47E1-AB6A-B51833CC476E}"/>
              </a:ext>
            </a:extLst>
          </p:cNvPr>
          <p:cNvGrpSpPr/>
          <p:nvPr/>
        </p:nvGrpSpPr>
        <p:grpSpPr>
          <a:xfrm>
            <a:off x="8312100" y="4637308"/>
            <a:ext cx="2106142" cy="1348059"/>
            <a:chOff x="300205" y="4637308"/>
            <a:chExt cx="2106142" cy="1348059"/>
          </a:xfrm>
        </p:grpSpPr>
        <p:cxnSp>
          <p:nvCxnSpPr>
            <p:cNvPr id="30" name="Connecteur droit avec flèche 29">
              <a:extLst>
                <a:ext uri="{FF2B5EF4-FFF2-40B4-BE49-F238E27FC236}">
                  <a16:creationId xmlns:a16="http://schemas.microsoft.com/office/drawing/2014/main" id="{E3AAA6E6-89F7-414B-8670-706B3E7DA821}"/>
                </a:ext>
              </a:extLst>
            </p:cNvPr>
            <p:cNvCxnSpPr/>
            <p:nvPr/>
          </p:nvCxnSpPr>
          <p:spPr>
            <a:xfrm>
              <a:off x="523783" y="4637308"/>
              <a:ext cx="153551" cy="61876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31" name="ZoneTexte 30">
              <a:extLst>
                <a:ext uri="{FF2B5EF4-FFF2-40B4-BE49-F238E27FC236}">
                  <a16:creationId xmlns:a16="http://schemas.microsoft.com/office/drawing/2014/main" id="{71FDC5AB-A753-4570-A113-689C753394CD}"/>
                </a:ext>
              </a:extLst>
            </p:cNvPr>
            <p:cNvSpPr txBox="1"/>
            <p:nvPr/>
          </p:nvSpPr>
          <p:spPr>
            <a:xfrm>
              <a:off x="300205" y="5246703"/>
              <a:ext cx="2106142" cy="738664"/>
            </a:xfrm>
            <a:prstGeom prst="rect">
              <a:avLst/>
            </a:prstGeom>
            <a:noFill/>
          </p:spPr>
          <p:txBody>
            <a:bodyPr wrap="square" rtlCol="0">
              <a:spAutoFit/>
            </a:bodyPr>
            <a:lstStyle/>
            <a:p>
              <a:r>
                <a:rPr lang="fr-FR" sz="1400" dirty="0"/>
                <a:t>Échantillon positif salmonelle : on renseigne le sérotype</a:t>
              </a:r>
            </a:p>
          </p:txBody>
        </p:sp>
      </p:grpSp>
      <p:sp>
        <p:nvSpPr>
          <p:cNvPr id="32" name="Espace réservé de la date 31">
            <a:extLst>
              <a:ext uri="{FF2B5EF4-FFF2-40B4-BE49-F238E27FC236}">
                <a16:creationId xmlns:a16="http://schemas.microsoft.com/office/drawing/2014/main" id="{759451E6-708E-48C8-8578-CE80F509AD7B}"/>
              </a:ext>
            </a:extLst>
          </p:cNvPr>
          <p:cNvSpPr>
            <a:spLocks noGrp="1"/>
          </p:cNvSpPr>
          <p:nvPr>
            <p:ph type="dt" sz="half" idx="10"/>
          </p:nvPr>
        </p:nvSpPr>
        <p:spPr/>
        <p:txBody>
          <a:bodyPr/>
          <a:lstStyle/>
          <a:p>
            <a:r>
              <a:rPr lang="fr-FR" dirty="0"/>
              <a:t>21/05/2025</a:t>
            </a:r>
          </a:p>
        </p:txBody>
      </p:sp>
      <p:sp>
        <p:nvSpPr>
          <p:cNvPr id="33" name="Espace réservé du pied de page 32">
            <a:extLst>
              <a:ext uri="{FF2B5EF4-FFF2-40B4-BE49-F238E27FC236}">
                <a16:creationId xmlns:a16="http://schemas.microsoft.com/office/drawing/2014/main" id="{7731B1DF-9C47-46C3-88E1-673AFA03C34C}"/>
              </a:ext>
            </a:extLst>
          </p:cNvPr>
          <p:cNvSpPr>
            <a:spLocks noGrp="1"/>
          </p:cNvSpPr>
          <p:nvPr>
            <p:ph type="ftr" sz="quarter" idx="11"/>
          </p:nvPr>
        </p:nvSpPr>
        <p:spPr/>
        <p:txBody>
          <a:bodyPr/>
          <a:lstStyle/>
          <a:p>
            <a:r>
              <a:rPr lang="fr-FR"/>
              <a:t>DONAVOL - contact@donavol.fr </a:t>
            </a:r>
          </a:p>
        </p:txBody>
      </p:sp>
      <p:sp>
        <p:nvSpPr>
          <p:cNvPr id="34" name="Espace réservé du numéro de diapositive 33">
            <a:extLst>
              <a:ext uri="{FF2B5EF4-FFF2-40B4-BE49-F238E27FC236}">
                <a16:creationId xmlns:a16="http://schemas.microsoft.com/office/drawing/2014/main" id="{9AD84069-6830-486B-A951-DCA725FC4A32}"/>
              </a:ext>
            </a:extLst>
          </p:cNvPr>
          <p:cNvSpPr>
            <a:spLocks noGrp="1"/>
          </p:cNvSpPr>
          <p:nvPr>
            <p:ph type="sldNum" sz="quarter" idx="12"/>
          </p:nvPr>
        </p:nvSpPr>
        <p:spPr/>
        <p:txBody>
          <a:bodyPr/>
          <a:lstStyle/>
          <a:p>
            <a:fld id="{A48D2DAF-FABC-4CD0-864E-9A0E3FF113D0}" type="slidenum">
              <a:rPr lang="fr-FR" smtClean="0"/>
              <a:t>9</a:t>
            </a:fld>
            <a:endParaRPr lang="fr-FR"/>
          </a:p>
        </p:txBody>
      </p:sp>
    </p:spTree>
    <p:extLst>
      <p:ext uri="{BB962C8B-B14F-4D97-AF65-F5344CB8AC3E}">
        <p14:creationId xmlns:p14="http://schemas.microsoft.com/office/powerpoint/2010/main" val="363895264"/>
      </p:ext>
    </p:extLst>
  </p:cSld>
  <p:clrMapOvr>
    <a:masterClrMapping/>
  </p:clrMapOvr>
</p:sld>
</file>

<file path=ppt/theme/theme1.xml><?xml version="1.0" encoding="utf-8"?>
<a:theme xmlns:a="http://schemas.openxmlformats.org/drawingml/2006/main" name="Facette">
  <a:themeElements>
    <a:clrScheme name="Rouge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117</TotalTime>
  <Words>1706</Words>
  <Application>Microsoft Office PowerPoint</Application>
  <PresentationFormat>Grand écran</PresentationFormat>
  <Paragraphs>342</Paragraphs>
  <Slides>11</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11</vt:i4>
      </vt:variant>
    </vt:vector>
  </HeadingPairs>
  <TitlesOfParts>
    <vt:vector size="17" baseType="lpstr">
      <vt:lpstr>Arial</vt:lpstr>
      <vt:lpstr>Calibri</vt:lpstr>
      <vt:lpstr>Liberation Sans</vt:lpstr>
      <vt:lpstr>Trebuchet MS</vt:lpstr>
      <vt:lpstr>Wingdings 3</vt:lpstr>
      <vt:lpstr>Facette</vt:lpstr>
      <vt:lpstr>Procédure pour transmettre ses données via un fichier Excel (ou CSV)</vt:lpstr>
      <vt:lpstr>Consignes générales</vt:lpstr>
      <vt:lpstr>Présentation des données </vt:lpstr>
      <vt:lpstr>Présentation des données (1) </vt:lpstr>
      <vt:lpstr>Présentation des données (2) </vt:lpstr>
      <vt:lpstr>Présentation des données (3)</vt:lpstr>
      <vt:lpstr>Présentation des données (4)</vt:lpstr>
      <vt:lpstr>Présentation des données </vt:lpstr>
      <vt:lpstr>Modèle de présentation des données</vt:lpstr>
      <vt:lpstr>Modèle de présentation des données Exemple : prélèvements réglementaires salmonelle </vt:lpstr>
      <vt:lpstr>Modèle de présentation des données Exemple : prélèvements réglementaires campylobacter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Procédure pour transmettre ses données via un fichier Excel (ou CSV)</dc:title>
  <dc:creator>Julie Bret-Mayot</dc:creator>
  <cp:lastModifiedBy>Contact DONAVOL</cp:lastModifiedBy>
  <cp:revision>27</cp:revision>
  <dcterms:created xsi:type="dcterms:W3CDTF">2020-04-07T12:10:37Z</dcterms:created>
  <dcterms:modified xsi:type="dcterms:W3CDTF">2025-05-21T10:13:49Z</dcterms:modified>
</cp:coreProperties>
</file>